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70"/>
  </p:notesMasterIdLst>
  <p:sldIdLst>
    <p:sldId id="256" r:id="rId5"/>
    <p:sldId id="257" r:id="rId6"/>
    <p:sldId id="258" r:id="rId7"/>
    <p:sldId id="275" r:id="rId8"/>
    <p:sldId id="276" r:id="rId9"/>
    <p:sldId id="259" r:id="rId10"/>
    <p:sldId id="260" r:id="rId11"/>
    <p:sldId id="261" r:id="rId12"/>
    <p:sldId id="262" r:id="rId13"/>
    <p:sldId id="304" r:id="rId14"/>
    <p:sldId id="357" r:id="rId15"/>
    <p:sldId id="278" r:id="rId16"/>
    <p:sldId id="342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3" r:id="rId25"/>
    <p:sldId id="314" r:id="rId26"/>
    <p:sldId id="315" r:id="rId27"/>
    <p:sldId id="316" r:id="rId28"/>
    <p:sldId id="312" r:id="rId29"/>
    <p:sldId id="317" r:id="rId30"/>
    <p:sldId id="318" r:id="rId31"/>
    <p:sldId id="321" r:id="rId32"/>
    <p:sldId id="319" r:id="rId33"/>
    <p:sldId id="320" r:id="rId34"/>
    <p:sldId id="322" r:id="rId35"/>
    <p:sldId id="323" r:id="rId36"/>
    <p:sldId id="324" r:id="rId37"/>
    <p:sldId id="325" r:id="rId38"/>
    <p:sldId id="327" r:id="rId39"/>
    <p:sldId id="329" r:id="rId40"/>
    <p:sldId id="328" r:id="rId41"/>
    <p:sldId id="330" r:id="rId42"/>
    <p:sldId id="332" r:id="rId43"/>
    <p:sldId id="345" r:id="rId44"/>
    <p:sldId id="334" r:id="rId45"/>
    <p:sldId id="335" r:id="rId46"/>
    <p:sldId id="337" r:id="rId47"/>
    <p:sldId id="339" r:id="rId48"/>
    <p:sldId id="340" r:id="rId49"/>
    <p:sldId id="341" r:id="rId50"/>
    <p:sldId id="338" r:id="rId51"/>
    <p:sldId id="343" r:id="rId52"/>
    <p:sldId id="347" r:id="rId53"/>
    <p:sldId id="344" r:id="rId54"/>
    <p:sldId id="346" r:id="rId55"/>
    <p:sldId id="348" r:id="rId56"/>
    <p:sldId id="349" r:id="rId57"/>
    <p:sldId id="350" r:id="rId58"/>
    <p:sldId id="351" r:id="rId59"/>
    <p:sldId id="353" r:id="rId60"/>
    <p:sldId id="352" r:id="rId61"/>
    <p:sldId id="356" r:id="rId62"/>
    <p:sldId id="354" r:id="rId63"/>
    <p:sldId id="355" r:id="rId64"/>
    <p:sldId id="358" r:id="rId65"/>
    <p:sldId id="271" r:id="rId66"/>
    <p:sldId id="272" r:id="rId67"/>
    <p:sldId id="273" r:id="rId68"/>
    <p:sldId id="274" r:id="rId69"/>
  </p:sldIdLst>
  <p:sldSz cx="9144000" cy="5143500" type="screen16x9"/>
  <p:notesSz cx="6858000" cy="9144000"/>
  <p:embeddedFontLst>
    <p:embeddedFont>
      <p:font typeface="Montserrat" charset="0"/>
      <p:regular r:id="rId71"/>
      <p:bold r:id="rId72"/>
    </p:embeddedFont>
    <p:embeddedFont>
      <p:font typeface="Cambria Math" pitchFamily="18" charset="0"/>
      <p:regular r:id="rId73"/>
    </p:embeddedFont>
    <p:embeddedFont>
      <p:font typeface="Questrial" charset="0"/>
      <p:regular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AA"/>
    <a:srgbClr val="FF6699"/>
    <a:srgbClr val="FF0066"/>
    <a:srgbClr val="009999"/>
    <a:srgbClr val="33CCCC"/>
    <a:srgbClr val="FF3399"/>
    <a:srgbClr val="C41692"/>
    <a:srgbClr val="008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1" autoAdjust="0"/>
    <p:restoredTop sz="94660"/>
  </p:normalViewPr>
  <p:slideViewPr>
    <p:cSldViewPr>
      <p:cViewPr>
        <p:scale>
          <a:sx n="80" d="100"/>
          <a:sy n="80" d="100"/>
        </p:scale>
        <p:origin x="-784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7862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Please remove this slide when sharing the document to the public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800" b="0" i="0" u="none" strike="noStrike" cap="none"/>
              <a:t>Please use only the three colors for the content.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B6AA"/>
              </a:buClr>
              <a:buFont typeface="Montserrat"/>
              <a:defRPr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resenter Nam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7200" y="320040"/>
            <a:ext cx="6858000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43434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7200" y="4560800"/>
            <a:ext cx="2743200" cy="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1pPr>
            <a:lvl2pPr marL="0" lvl="1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2pPr>
            <a:lvl3pPr marL="0" lvl="2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marL="0" lvl="3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4pPr>
            <a:lvl5pPr marL="0" lvl="4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5pPr>
            <a:lvl6pPr marL="0" lvl="5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6pPr>
            <a:lvl7pPr marL="0" lvl="6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7pPr>
            <a:lvl8pPr marL="0" lvl="7" indent="0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defRPr sz="12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934200" y="4879466"/>
            <a:ext cx="1751700" cy="149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Montserrat"/>
              <a:buNone/>
              <a:defRPr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600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9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5252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25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6AA"/>
              </a:buClr>
              <a:buFont typeface="Arial"/>
              <a:buNone/>
              <a:defRPr sz="3000" b="0" i="0" u="none" strike="noStrike" cap="none">
                <a:solidFill>
                  <a:srgbClr val="00B6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5001280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1.wdp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1.wdp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1.wdp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25.jpe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25.jpe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25.jpe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25.jpe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jpeg"/><Relationship Id="rId5" Type="http://schemas.microsoft.com/office/2007/relationships/hdphoto" Target="../media/hdphoto3.wdp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jpeg"/><Relationship Id="rId5" Type="http://schemas.microsoft.com/office/2007/relationships/hdphoto" Target="../media/hdphoto3.wdp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jpeg"/><Relationship Id="rId5" Type="http://schemas.microsoft.com/office/2007/relationships/hdphoto" Target="../media/hdphoto3.wdp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jpeg"/><Relationship Id="rId5" Type="http://schemas.microsoft.com/office/2007/relationships/hdphoto" Target="../media/hdphoto3.wdp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24550" y="1683750"/>
            <a:ext cx="8183100" cy="22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SSID: </a:t>
            </a: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zenguest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Password: password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AGENDA</a:t>
            </a:r>
            <a:endParaRPr lang="en" sz="4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Probability for ML</a:t>
            </a:r>
          </a:p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Baye’s Theorem</a:t>
            </a:r>
          </a:p>
          <a:p>
            <a:pPr marL="74295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rgbClr val="535353"/>
              </a:buClr>
              <a:buAutoNum type="arabicPeriod"/>
            </a:pP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PH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ï</a:t>
            </a:r>
            <a:r>
              <a:rPr lang="en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ve Bayes Classifier</a:t>
            </a:r>
            <a:endParaRPr lang="en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25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3074" name="Picture 2" descr="http://sebastianraschka.com/images/blog/2014/naive_bayes_1/learning_algorithm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9776"/>
            <a:ext cx="66103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535353"/>
              </a:buClr>
              <a:buSzPct val="25000"/>
              <a:buFont typeface="Montserrat"/>
              <a:buNone/>
            </a:pP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Image result for rick and morty math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035"/>
            <a:ext cx="7660240" cy="42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18864" y="240183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/>
              <a:t>Probability for ML</a:t>
            </a:r>
            <a:endParaRPr lang="en" sz="6000" dirty="0"/>
          </a:p>
        </p:txBody>
      </p:sp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192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Terminology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229600" cy="108356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Probability –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deals with measuring likelihood around events</a:t>
            </a:r>
          </a:p>
        </p:txBody>
      </p:sp>
    </p:spTree>
    <p:extLst>
      <p:ext uri="{BB962C8B-B14F-4D97-AF65-F5344CB8AC3E}">
        <p14:creationId xmlns:p14="http://schemas.microsoft.com/office/powerpoint/2010/main" val="249853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/>
              <a:t>Terminology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229600" cy="108356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Probability –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deals with measuring likelihood around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211"/>
              <p:cNvSpPr txBox="1">
                <a:spLocks/>
              </p:cNvSpPr>
              <p:nvPr/>
            </p:nvSpPr>
            <p:spPr>
              <a:xfrm>
                <a:off x="374848" y="2064246"/>
                <a:ext cx="8517632" cy="2883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Random Variable –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represents a domain of interest</a:t>
                </a:r>
              </a:p>
              <a:p>
                <a:pPr marL="4445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Modelling the probability of a die</a:t>
                </a:r>
              </a:p>
              <a:p>
                <a:pPr marL="898525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Random variable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𝑋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with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domain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equal to the possible outcomes </a:t>
                </a:r>
              </a:p>
              <a:p>
                <a:pPr marL="985838" indent="-87313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4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48" y="2064246"/>
                <a:ext cx="8517632" cy="28837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53913" r="33356" b="34723"/>
          <a:stretch/>
        </p:blipFill>
        <p:spPr bwMode="auto">
          <a:xfrm rot="21424632">
            <a:off x="2715334" y="3415188"/>
            <a:ext cx="2528515" cy="4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03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/>
              <a:t>Terminology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229600" cy="108356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Probability –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deals with measuring likelihood around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211"/>
              <p:cNvSpPr txBox="1">
                <a:spLocks/>
              </p:cNvSpPr>
              <p:nvPr/>
            </p:nvSpPr>
            <p:spPr>
              <a:xfrm>
                <a:off x="374848" y="2064246"/>
                <a:ext cx="8517632" cy="2883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indent="-2286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Random Variable –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represents a domain of interest</a:t>
                </a:r>
              </a:p>
              <a:p>
                <a:pPr marL="44450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Modelling the probability of a die</a:t>
                </a:r>
              </a:p>
              <a:p>
                <a:pPr marL="898525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Random variable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𝑋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with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domain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equal to the possible outcomes </a:t>
                </a:r>
              </a:p>
              <a:p>
                <a:pPr marL="898525">
                  <a:lnSpc>
                    <a:spcPct val="115000"/>
                  </a:lnSpc>
                  <a:spcAft>
                    <a:spcPts val="18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Rolling 2 dice: 2 random variables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each having this domain.</a:t>
                </a:r>
              </a:p>
              <a:p>
                <a:pPr marL="898525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985838" indent="-87313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4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48" y="2064246"/>
                <a:ext cx="8517632" cy="2883768"/>
              </a:xfrm>
              <a:prstGeom prst="rect">
                <a:avLst/>
              </a:prstGeom>
              <a:blipFill rotWithShape="1">
                <a:blip r:embed="rId3"/>
                <a:stretch>
                  <a:fillRect b="-3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53913" r="33356" b="34723"/>
          <a:stretch/>
        </p:blipFill>
        <p:spPr bwMode="auto">
          <a:xfrm rot="21424632">
            <a:off x="2715334" y="3415188"/>
            <a:ext cx="2528515" cy="4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12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/>
              <a:t>Terminology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229600" cy="6515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Experiment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rolling the two dice</a:t>
            </a:r>
          </a:p>
        </p:txBody>
      </p:sp>
    </p:spTree>
    <p:extLst>
      <p:ext uri="{BB962C8B-B14F-4D97-AF65-F5344CB8AC3E}">
        <p14:creationId xmlns:p14="http://schemas.microsoft.com/office/powerpoint/2010/main" val="40449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/>
              <a:t>Terminology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229600" cy="6515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Experiment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– rolling the two dice</a:t>
            </a:r>
          </a:p>
        </p:txBody>
      </p:sp>
      <p:sp>
        <p:nvSpPr>
          <p:cNvPr id="4" name="Shape 211"/>
          <p:cNvSpPr txBox="1">
            <a:spLocks/>
          </p:cNvSpPr>
          <p:nvPr/>
        </p:nvSpPr>
        <p:spPr>
          <a:xfrm>
            <a:off x="467544" y="1707654"/>
            <a:ext cx="7488832" cy="1224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Sample Space – </a:t>
            </a: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set of all possible outcomes 			   of the experiment</a:t>
            </a:r>
          </a:p>
        </p:txBody>
      </p:sp>
      <p:pic>
        <p:nvPicPr>
          <p:cNvPr id="2050" name="Picture 2" descr="https://scontent.fmnl8-1.fna.fbcdn.net/v/t34.0-12/21100859_1413199865383323_179847704_n.jpg?oh=531564145ee2474dbd8bab317820843f&amp;oe=59A2165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5" t="19409" r="35884" b="11797"/>
          <a:stretch/>
        </p:blipFill>
        <p:spPr bwMode="auto">
          <a:xfrm rot="16200000">
            <a:off x="3951928" y="1807661"/>
            <a:ext cx="1594683" cy="367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798" y="4587974"/>
            <a:ext cx="4352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Montserrat" charset="0"/>
              </a:rPr>
              <a:t>Sample space for the domain of two dice</a:t>
            </a:r>
            <a:endParaRPr lang="en-PH" sz="16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0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89188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Event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an experiment whose outcome fixes the value of the random variable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        ,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8918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3083747" y="2142537"/>
            <a:ext cx="476523" cy="41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28" t="55818" r="40602" b="36646"/>
          <a:stretch/>
        </p:blipFill>
        <p:spPr bwMode="auto">
          <a:xfrm rot="21424632">
            <a:off x="4882749" y="2110745"/>
            <a:ext cx="492027" cy="4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0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WCLOGOMANILA-Rect.png"/>
          <p:cNvPicPr preferRelativeResize="0"/>
          <p:nvPr/>
        </p:nvPicPr>
        <p:blipFill rotWithShape="1">
          <a:blip r:embed="rId3">
            <a:alphaModFix/>
          </a:blip>
          <a:srcRect t="2280" b="2280"/>
          <a:stretch/>
        </p:blipFill>
        <p:spPr>
          <a:xfrm>
            <a:off x="48000" y="1800750"/>
            <a:ext cx="2845800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675587" y="356398"/>
            <a:ext cx="42588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Study Group</a:t>
            </a:r>
            <a:endParaRPr lang="en" sz="48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endParaRPr sz="24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#AI </a:t>
            </a:r>
            <a:endParaRPr lang="en" sz="18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#StudyGroup</a:t>
            </a:r>
          </a:p>
        </p:txBody>
      </p:sp>
      <p:pic>
        <p:nvPicPr>
          <p:cNvPr id="163" name="Shape 163" descr="Balanaa, Christ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5" y="9461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joy.png"/>
          <p:cNvPicPr preferRelativeResize="0"/>
          <p:nvPr/>
        </p:nvPicPr>
        <p:blipFill rotWithShape="1">
          <a:blip r:embed="rId5">
            <a:alphaModFix/>
          </a:blip>
          <a:srcRect l="8003"/>
          <a:stretch/>
        </p:blipFill>
        <p:spPr>
          <a:xfrm>
            <a:off x="1880622" y="159224"/>
            <a:ext cx="792900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Ma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18" y="4244486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Anj_Headsh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2" y="159213"/>
            <a:ext cx="792899" cy="7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ichie Headsh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9" y="15922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Grace Mallari Head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4637" y="4237263"/>
            <a:ext cx="792900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Jeanett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8630" y="946113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Nicole Tibay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7718" y="946134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Mary Jekyle Sunas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4620" y="3479162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Issa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29" y="4250316"/>
            <a:ext cx="792899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Ciela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824" y="3475415"/>
            <a:ext cx="792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marie-antoinette-go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1715" y="3479164"/>
            <a:ext cx="7929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Terminology (Summary)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16024" y="1131590"/>
            <a:ext cx="8676456" cy="33843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Set of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set of features in dataset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S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ample space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set of all combinations of assignments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Experiment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whose outcome has been recorded  			row in the dataset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2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6579373" y="2598836"/>
            <a:ext cx="1908144" cy="257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3067675"/>
            <a:ext cx="619268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Experiment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whose outcome we do not know yet 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prediction task</a:t>
            </a:r>
          </a:p>
          <a:p>
            <a:pPr marL="457200" lvl="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Event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any subset of an experiment 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pic>
        <p:nvPicPr>
          <p:cNvPr id="9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1915664" y="4418852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28" t="55818" r="40602" b="36646"/>
          <a:stretch/>
        </p:blipFill>
        <p:spPr bwMode="auto">
          <a:xfrm rot="21424632">
            <a:off x="4750356" y="4439601"/>
            <a:ext cx="388917" cy="3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5536" y="4415687"/>
                <a:ext cx="5616624" cy="410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1800" dirty="0" smtClean="0">
                    <a:solidFill>
                      <a:srgbClr val="535353"/>
                    </a:solidFill>
                    <a:ea typeface="Montserrat"/>
                    <a:cs typeface="Montserrat"/>
                    <a:sym typeface="Montserrat"/>
                  </a:rPr>
                  <a:t>e.g. (</a:t>
                </a:r>
                <a14:m>
                  <m:oMath xmlns:m="http://schemas.openxmlformats.org/officeDocument/2006/math"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      )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</a:t>
                </a:r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, 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(</a:t>
                </a:r>
                <a14:m>
                  <m:oMath xmlns:m="http://schemas.openxmlformats.org/officeDocument/2006/math"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" sz="1800" dirty="0">
                        <a:solidFill>
                          <a:srgbClr val="53535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r>
                      <m:rPr>
                        <m:nor/>
                      </m:rPr>
                      <a:rPr lang="en-PH" sz="1800" b="0" i="0" dirty="0" smtClean="0">
                        <a:solidFill>
                          <a:srgbClr val="53535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m:t>        </m:t>
                    </m:r>
                    <m:r>
                      <a:rPr lang="en-PH" sz="18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b>
                    </m:sSub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</m:oMath>
                </a14:m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)</a:t>
                </a:r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415687"/>
                <a:ext cx="5616624" cy="410882"/>
              </a:xfrm>
              <a:prstGeom prst="rect">
                <a:avLst/>
              </a:prstGeom>
              <a:blipFill rotWithShape="1">
                <a:blip r:embed="rId7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3427832" y="4453104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80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Terminology (Summary)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16024" y="1131590"/>
            <a:ext cx="8676456" cy="33843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Set of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set of features in dataset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S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ample space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set of all combinations of assignments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Experiment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whose outcome has been recorded  			row in the dataset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2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6579373" y="2598836"/>
            <a:ext cx="1908144" cy="257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3067675"/>
            <a:ext cx="619268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Experiment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whose outcome we do not know yet 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prediction task</a:t>
            </a:r>
          </a:p>
          <a:p>
            <a:pPr marL="457200" lvl="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Event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any subset of an experiment 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pic>
        <p:nvPicPr>
          <p:cNvPr id="9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1915664" y="4418852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28" t="55818" r="40602" b="36646"/>
          <a:stretch/>
        </p:blipFill>
        <p:spPr bwMode="auto">
          <a:xfrm rot="21424632">
            <a:off x="4750356" y="4439601"/>
            <a:ext cx="388917" cy="3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5536" y="4415687"/>
                <a:ext cx="5616624" cy="410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1800" dirty="0" smtClean="0">
                    <a:solidFill>
                      <a:srgbClr val="535353"/>
                    </a:solidFill>
                    <a:ea typeface="Montserrat"/>
                    <a:cs typeface="Montserrat"/>
                    <a:sym typeface="Montserrat"/>
                  </a:rPr>
                  <a:t>e.g. (</a:t>
                </a:r>
                <a14:m>
                  <m:oMath xmlns:m="http://schemas.openxmlformats.org/officeDocument/2006/math"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      )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</a:t>
                </a:r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, 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(</a:t>
                </a:r>
                <a14:m>
                  <m:oMath xmlns:m="http://schemas.openxmlformats.org/officeDocument/2006/math"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" sz="1800" dirty="0">
                        <a:solidFill>
                          <a:srgbClr val="53535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r>
                      <m:rPr>
                        <m:nor/>
                      </m:rPr>
                      <a:rPr lang="en-PH" sz="1800" b="0" i="0" dirty="0" smtClean="0">
                        <a:solidFill>
                          <a:srgbClr val="53535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m:t>        </m:t>
                    </m:r>
                    <m:r>
                      <a:rPr lang="en-PH" sz="18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b>
                    </m:sSub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</m:oMath>
                </a14:m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)</a:t>
                </a:r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415687"/>
                <a:ext cx="5616624" cy="410882"/>
              </a:xfrm>
              <a:prstGeom prst="rect">
                <a:avLst/>
              </a:prstGeom>
              <a:blipFill rotWithShape="1">
                <a:blip r:embed="rId7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3427832" y="4453104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20272" y="3003798"/>
            <a:ext cx="648072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/>
          <p:cNvSpPr/>
          <p:nvPr/>
        </p:nvSpPr>
        <p:spPr>
          <a:xfrm>
            <a:off x="8028384" y="3003798"/>
            <a:ext cx="648072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/>
          <p:cNvSpPr/>
          <p:nvPr/>
        </p:nvSpPr>
        <p:spPr>
          <a:xfrm>
            <a:off x="755576" y="1203598"/>
            <a:ext cx="6588732" cy="360040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3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Terminology (Summary)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16024" y="1131590"/>
            <a:ext cx="8676456" cy="33843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Set of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set of features in dataset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S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ample space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set of all combinations of assignments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Experiment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whose outcome has been recorded  			row in the dataset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2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6579373" y="2598836"/>
            <a:ext cx="1908144" cy="257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3067675"/>
            <a:ext cx="619268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Experiment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whose outcome we do not know yet 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prediction task</a:t>
            </a:r>
          </a:p>
          <a:p>
            <a:pPr marL="457200" lvl="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Event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any subset of an experiment 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pic>
        <p:nvPicPr>
          <p:cNvPr id="9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1915664" y="4418852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28" t="55818" r="40602" b="36646"/>
          <a:stretch/>
        </p:blipFill>
        <p:spPr bwMode="auto">
          <a:xfrm rot="21424632">
            <a:off x="4750356" y="4439601"/>
            <a:ext cx="388917" cy="3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5536" y="4415687"/>
                <a:ext cx="5616624" cy="410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1800" dirty="0" smtClean="0">
                    <a:solidFill>
                      <a:srgbClr val="535353"/>
                    </a:solidFill>
                    <a:ea typeface="Montserrat"/>
                    <a:cs typeface="Montserrat"/>
                    <a:sym typeface="Montserrat"/>
                  </a:rPr>
                  <a:t>e.g. (</a:t>
                </a:r>
                <a14:m>
                  <m:oMath xmlns:m="http://schemas.openxmlformats.org/officeDocument/2006/math"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      )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</a:t>
                </a:r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, 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(</a:t>
                </a:r>
                <a14:m>
                  <m:oMath xmlns:m="http://schemas.openxmlformats.org/officeDocument/2006/math"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" sz="1800" dirty="0">
                        <a:solidFill>
                          <a:srgbClr val="53535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r>
                      <m:rPr>
                        <m:nor/>
                      </m:rPr>
                      <a:rPr lang="en-PH" sz="1800" b="0" i="0" dirty="0" smtClean="0">
                        <a:solidFill>
                          <a:srgbClr val="53535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m:t>        </m:t>
                    </m:r>
                    <m:r>
                      <a:rPr lang="en-PH" sz="18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b>
                    </m:sSub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</m:oMath>
                </a14:m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)</a:t>
                </a:r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415687"/>
                <a:ext cx="5616624" cy="410882"/>
              </a:xfrm>
              <a:prstGeom prst="rect">
                <a:avLst/>
              </a:prstGeom>
              <a:blipFill rotWithShape="1">
                <a:blip r:embed="rId7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3427832" y="4453104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3568" y="2211710"/>
            <a:ext cx="6696744" cy="720080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/>
          <p:cNvSpPr/>
          <p:nvPr/>
        </p:nvSpPr>
        <p:spPr>
          <a:xfrm>
            <a:off x="6300192" y="3579862"/>
            <a:ext cx="2304256" cy="216024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658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Terminology (Summary)</a:t>
            </a:r>
            <a:endParaRPr lang="en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16024" y="1131590"/>
            <a:ext cx="8676456" cy="33843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Set of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set of features in dataset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S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ample space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set of all combinations of assignments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Experiment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whose outcome has been recorded  			row in the dataset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2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6579373" y="2598836"/>
            <a:ext cx="1908144" cy="257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3067675"/>
            <a:ext cx="619268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Experiment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 </a:t>
            </a:r>
            <a:r>
              <a:rPr lang="en" sz="2000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whose outcome we do not know yet 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prediction task</a:t>
            </a:r>
          </a:p>
          <a:p>
            <a:pPr marL="457200" lvl="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Event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 any subset of an experiment 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Wingdings" pitchFamily="2" charset="2"/>
            </a:endParaRPr>
          </a:p>
        </p:txBody>
      </p:sp>
      <p:pic>
        <p:nvPicPr>
          <p:cNvPr id="9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1915664" y="4418852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28" t="55818" r="40602" b="36646"/>
          <a:stretch/>
        </p:blipFill>
        <p:spPr bwMode="auto">
          <a:xfrm rot="21424632">
            <a:off x="4750356" y="4439601"/>
            <a:ext cx="388917" cy="3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5536" y="4415687"/>
                <a:ext cx="5616624" cy="410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1800" dirty="0" smtClean="0">
                    <a:solidFill>
                      <a:srgbClr val="535353"/>
                    </a:solidFill>
                    <a:ea typeface="Montserrat"/>
                    <a:cs typeface="Montserrat"/>
                    <a:sym typeface="Montserrat"/>
                  </a:rPr>
                  <a:t>e.g. (</a:t>
                </a:r>
                <a14:m>
                  <m:oMath xmlns:m="http://schemas.openxmlformats.org/officeDocument/2006/math"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      )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</a:t>
                </a:r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, 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(</a:t>
                </a:r>
                <a14:m>
                  <m:oMath xmlns:m="http://schemas.openxmlformats.org/officeDocument/2006/math"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" sz="1800" dirty="0">
                        <a:solidFill>
                          <a:srgbClr val="53535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r>
                      <m:rPr>
                        <m:nor/>
                      </m:rPr>
                      <a:rPr lang="en-PH" sz="1800" b="0" i="0" dirty="0" smtClean="0">
                        <a:solidFill>
                          <a:srgbClr val="53535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m:t>        </m:t>
                    </m:r>
                    <m:r>
                      <a:rPr lang="en-PH" sz="1800" b="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 </m:t>
                    </m:r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𝐷𝑖𝑐</m:t>
                    </m:r>
                    <m:sSub>
                      <m:sSubPr>
                        <m:ctrlP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𝑒</m:t>
                        </m:r>
                      </m:e>
                      <m:sub>
                        <m:r>
                          <a:rPr lang="en-PH" sz="18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b>
                    </m:sSub>
                    <m:r>
                      <a:rPr lang="en-PH" sz="18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</m:oMath>
                </a14:m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)</a:t>
                </a:r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415687"/>
                <a:ext cx="5616624" cy="410882"/>
              </a:xfrm>
              <a:prstGeom prst="rect">
                <a:avLst/>
              </a:prstGeom>
              <a:blipFill rotWithShape="1">
                <a:blip r:embed="rId7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3427832" y="4453104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3568" y="3939902"/>
            <a:ext cx="4824536" cy="435823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/>
          <p:cNvSpPr/>
          <p:nvPr/>
        </p:nvSpPr>
        <p:spPr>
          <a:xfrm>
            <a:off x="7227179" y="3579862"/>
            <a:ext cx="297149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/>
          <p:cNvSpPr/>
          <p:nvPr/>
        </p:nvSpPr>
        <p:spPr>
          <a:xfrm>
            <a:off x="7236296" y="4083918"/>
            <a:ext cx="1296144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220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Probability Functions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747864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Random variable can take on one or more values with a likelihood given by a </a:t>
                </a:r>
                <a:r>
                  <a:rPr lang="en" sz="20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probability function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7478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3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Probability Functions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747864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Random variable can take on one or more values with a likelihood given by a </a:t>
                </a:r>
                <a:r>
                  <a:rPr lang="en" sz="20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probability function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Probability Function </a:t>
                </a:r>
              </a:p>
              <a:p>
                <a:pPr marL="715963" lvl="0" indent="-271463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basic building block of probability theory </a:t>
                </a:r>
              </a:p>
              <a:p>
                <a:pPr marL="715963" lvl="0" indent="-271463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asy to create from the dataset</a:t>
                </a:r>
              </a:p>
              <a:p>
                <a:pPr marL="444500" lvl="0" indent="-261938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() 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an event is simply the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relative frequency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of the event in the dataset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747864"/>
              </a:xfrm>
              <a:prstGeom prst="rect">
                <a:avLst/>
              </a:prstGeom>
              <a:blipFill rotWithShape="1">
                <a:blip r:embed="rId3"/>
                <a:stretch>
                  <a:fillRect r="-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0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Probability Functions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747864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() 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relative 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" sz="240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𝑡h𝑒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𝑒𝑣𝑒𝑛𝑡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𝑖𝑡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𝑐𝑜𝑢𝑙𝑑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h𝑎𝑣𝑒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den>
                    </m:f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7478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7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Probability Functions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17316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() 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relative 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" sz="240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𝑡h𝑒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𝑒𝑣𝑒𝑛𝑡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𝑖𝑡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𝑐𝑜𝑢𝑙𝑑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h𝑎𝑣𝑒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den>
                    </m:f>
                  </m:oMath>
                </a14:m>
                <a:endParaRPr lang="en-PH" sz="240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</m:t>
                        </m:r>
                      </m:e>
                    </m:d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17316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5719282" y="1784508"/>
            <a:ext cx="2448272" cy="33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2468933" y="1932824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2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Probability Functions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17316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() 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relative 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" sz="240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𝑡h𝑒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𝑒𝑣𝑒𝑛𝑡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𝑖𝑡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𝑐𝑜𝑢𝑙𝑑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h𝑎𝑣𝑒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den>
                    </m:f>
                  </m:oMath>
                </a14:m>
                <a:endParaRPr lang="en-PH" sz="240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</m:t>
                        </m:r>
                      </m:e>
                    </m:d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f>
                      <m:f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num>
                      <m:den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5</m:t>
                        </m:r>
                      </m:den>
                    </m:f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=0.4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17316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5719282" y="1784508"/>
            <a:ext cx="2448272" cy="33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2468933" y="2004832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516216" y="3003798"/>
            <a:ext cx="427202" cy="360040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6516216" y="4011910"/>
            <a:ext cx="427202" cy="360040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408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Probability Functions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() 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relative 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" sz="240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𝑡h𝑒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𝑒𝑣𝑒𝑛𝑡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𝑖𝑡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𝑐𝑜𝑢𝑙𝑑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h𝑎𝑣𝑒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den>
                    </m:f>
                  </m:oMath>
                </a14:m>
                <a:endParaRPr lang="en-PH" sz="240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</m:t>
                        </m:r>
                      </m:e>
                    </m:d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f>
                      <m:f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num>
                      <m:den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5</m:t>
                        </m:r>
                      </m:den>
                    </m:f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=0.4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5719282" y="1784508"/>
            <a:ext cx="2448272" cy="33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2468933" y="2004832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5536" y="2740394"/>
                <a:ext cx="4752528" cy="1124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18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Joint probability</a:t>
                </a:r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the  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probability  of an event with more than one features</a:t>
                </a:r>
              </a:p>
              <a:p>
                <a:pPr marL="228600" lvl="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  , </m:t>
                        </m:r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  </m:t>
                        </m:r>
                      </m:e>
                    </m:d>
                  </m:oMath>
                </a14:m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740394"/>
                <a:ext cx="4752528" cy="1124923"/>
              </a:xfrm>
              <a:prstGeom prst="rect">
                <a:avLst/>
              </a:prstGeom>
              <a:blipFill rotWithShape="1">
                <a:blip r:embed="rId8"/>
                <a:stretch>
                  <a:fillRect t="-1087" r="-642" b="-652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98" t="44400" r="53402" b="51714"/>
          <a:stretch/>
        </p:blipFill>
        <p:spPr bwMode="auto">
          <a:xfrm rot="16200000">
            <a:off x="2285876" y="3476048"/>
            <a:ext cx="310101" cy="37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9" t="57712" r="53402" b="39146"/>
          <a:stretch/>
        </p:blipFill>
        <p:spPr bwMode="auto">
          <a:xfrm rot="16200000">
            <a:off x="3643849" y="3499902"/>
            <a:ext cx="286247" cy="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01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-12" y="31367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3000" b="1" dirty="0" smtClean="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Issa Tingzon</a:t>
            </a:r>
            <a:endParaRPr lang="en" sz="3000" b="1" dirty="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Research Fellow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dirty="0" smtClean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PCARI</a:t>
            </a:r>
            <a:endParaRPr lang="en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Shape 182" descr="joy.png"/>
          <p:cNvPicPr preferRelativeResize="0"/>
          <p:nvPr/>
        </p:nvPicPr>
        <p:blipFill rotWithShape="1">
          <a:blip r:embed="rId4">
            <a:alphaModFix/>
          </a:blip>
          <a:srcRect l="5681" r="5681"/>
          <a:stretch/>
        </p:blipFill>
        <p:spPr>
          <a:xfrm>
            <a:off x="3233750" y="488300"/>
            <a:ext cx="2555700" cy="26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Probability Functions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53184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buClr>
                    <a:srgbClr val="535353"/>
                  </a:buClr>
                </a:pP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() 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 relative 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" sz="240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</m:ctrlPr>
                      </m:fPr>
                      <m:num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𝑡h𝑒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𝑒𝑣𝑒𝑛𝑡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num>
                      <m:den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h𝑜𝑤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𝑜𝑓𝑡𝑒𝑛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𝑖𝑡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𝑐𝑜𝑢𝑙𝑑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h𝑎𝑣𝑒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 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sym typeface="Montserrat"/>
                          </a:rPr>
                          <m:t>h𝑎𝑝𝑝𝑒𝑛𝑒𝑑</m:t>
                        </m:r>
                      </m:den>
                    </m:f>
                  </m:oMath>
                </a14:m>
                <a:endParaRPr lang="en-PH" sz="2400" dirty="0" smtClean="0">
                  <a:solidFill>
                    <a:srgbClr val="535353"/>
                  </a:solidFill>
                  <a:latin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20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</m:t>
                        </m:r>
                      </m:e>
                    </m:d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f>
                      <m:f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num>
                      <m:den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5</m:t>
                        </m:r>
                      </m:den>
                    </m:f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=0.4</m:t>
                    </m:r>
                  </m:oMath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229600" cy="3531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5719282" y="1784508"/>
            <a:ext cx="2448272" cy="33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.fmnl8-1.fna.fbcdn.net/v/t34.0-12/21100822_1413777295325580_1914543542_n.jpg?oh=ed21a090a364f263dca562f9b36a5cde&amp;oe=59A23BD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9" t="53913" r="63127" b="38750"/>
          <a:stretch/>
        </p:blipFill>
        <p:spPr bwMode="auto">
          <a:xfrm rot="21424632">
            <a:off x="2468933" y="2004832"/>
            <a:ext cx="366915" cy="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5536" y="2740394"/>
                <a:ext cx="4896544" cy="1258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18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Joint probability</a:t>
                </a:r>
                <a:r>
                  <a:rPr lang="en" sz="18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the  </a:t>
                </a: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probability  of an event with more than one features</a:t>
                </a:r>
              </a:p>
              <a:p>
                <a:pPr marL="228600" lvl="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  , </m:t>
                        </m:r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  </m:t>
                        </m:r>
                      </m:e>
                    </m:d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f>
                      <m:f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num>
                      <m:den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5</m:t>
                        </m:r>
                      </m:den>
                    </m:f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=0.2</m:t>
                    </m:r>
                  </m:oMath>
                </a14:m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740394"/>
                <a:ext cx="4896544" cy="1258165"/>
              </a:xfrm>
              <a:prstGeom prst="rect">
                <a:avLst/>
              </a:prstGeom>
              <a:blipFill rotWithShape="1">
                <a:blip r:embed="rId8"/>
                <a:stretch>
                  <a:fillRect t="-971" r="-1619" b="-242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98" t="44400" r="53402" b="51714"/>
          <a:stretch/>
        </p:blipFill>
        <p:spPr bwMode="auto">
          <a:xfrm rot="16200000">
            <a:off x="2285876" y="3525986"/>
            <a:ext cx="310101" cy="37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9" t="57712" r="53402" b="39146"/>
          <a:stretch/>
        </p:blipFill>
        <p:spPr bwMode="auto">
          <a:xfrm rot="16200000">
            <a:off x="3643849" y="3573694"/>
            <a:ext cx="286247" cy="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16216" y="2715766"/>
            <a:ext cx="1728192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99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Conditional and </a:t>
            </a:r>
            <a:r>
              <a:rPr lang="en" sz="2800" dirty="0" smtClean="0"/>
              <a:t>Unconditional </a:t>
            </a:r>
            <a:r>
              <a:rPr lang="en" sz="2800" dirty="0"/>
              <a:t>P</a:t>
            </a:r>
            <a:r>
              <a:rPr lang="en" sz="2800" dirty="0" smtClean="0"/>
              <a:t>robabilities</a:t>
            </a:r>
            <a:endParaRPr lang="en" sz="2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507288" cy="10115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 types of probabilities we’ve calculated so far are known as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prior probabilities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unconditional probabilities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28600"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2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Conditional and </a:t>
            </a:r>
            <a:r>
              <a:rPr lang="en" sz="2800" dirty="0" smtClean="0"/>
              <a:t>Unconditional </a:t>
            </a:r>
            <a:r>
              <a:rPr lang="en" sz="2800" dirty="0"/>
              <a:t>P</a:t>
            </a:r>
            <a:r>
              <a:rPr lang="en" sz="2800" dirty="0" smtClean="0"/>
              <a:t>robabilities</a:t>
            </a:r>
            <a:endParaRPr lang="en" sz="2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686800" cy="33158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 types of probabilities we’ve calculated so far are known as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prior probabilities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unconditional probabilities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What about the probability of an event where one or more events are </a:t>
            </a:r>
            <a:r>
              <a:rPr lang="en" sz="2000" i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known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have happened? </a:t>
            </a:r>
          </a:p>
          <a:p>
            <a:pPr marL="228600"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Conditional and </a:t>
            </a:r>
            <a:r>
              <a:rPr lang="en" sz="2800" dirty="0" smtClean="0"/>
              <a:t>Unconditional </a:t>
            </a:r>
            <a:r>
              <a:rPr lang="en" sz="2800" dirty="0"/>
              <a:t>P</a:t>
            </a:r>
            <a:r>
              <a:rPr lang="en" sz="2800" dirty="0" smtClean="0"/>
              <a:t>robabilities</a:t>
            </a:r>
            <a:endParaRPr lang="e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579296" cy="3027784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types of probabilities we’ve calculated so far are known as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prior probabilities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or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unconditional probabilities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What about the probability of an event where one or more events are </a:t>
                </a:r>
                <a:r>
                  <a:rPr lang="en" sz="2000" i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known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to have happened? 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Posterior probability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or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conditional probability 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2000" b="0" dirty="0" smtClean="0">
                    <a:solidFill>
                      <a:srgbClr val="535353"/>
                    </a:solidFill>
                    <a:ea typeface="Montserrat"/>
                    <a:cs typeface="Montserrat"/>
                    <a:sym typeface="Montserrat"/>
                  </a:rPr>
                  <a:t>	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-PH" sz="2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𝑋</m:t>
                    </m:r>
                    <m:r>
                      <a:rPr lang="en-PH" sz="2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|</m:t>
                    </m:r>
                    <m:r>
                      <a:rPr lang="en-PH" sz="2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𝑌</m:t>
                    </m:r>
                    <m:r>
                      <a:rPr lang="en-PH" sz="2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– probability that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𝑋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will occur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given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𝑌</m:t>
                    </m:r>
                  </m:oMath>
                </a14:m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has occured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	</a:t>
                </a:r>
              </a:p>
            </p:txBody>
          </p:sp>
        </mc:Choice>
        <mc:Fallback xmlns=""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579296" cy="3027784"/>
              </a:xfrm>
              <a:prstGeom prst="rect">
                <a:avLst/>
              </a:prstGeom>
              <a:blipFill rotWithShape="1">
                <a:blip r:embed="rId3"/>
                <a:stretch>
                  <a:fillRect r="-924" b="-128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Elbow Connector 2"/>
          <p:cNvCxnSpPr/>
          <p:nvPr/>
        </p:nvCxnSpPr>
        <p:spPr>
          <a:xfrm>
            <a:off x="1979712" y="3939902"/>
            <a:ext cx="504056" cy="369332"/>
          </a:xfrm>
          <a:prstGeom prst="bentConnector3">
            <a:avLst>
              <a:gd name="adj1" fmla="val 50000"/>
            </a:avLst>
          </a:prstGeom>
          <a:ln w="28575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55776" y="4074626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read as </a:t>
            </a:r>
            <a:r>
              <a:rPr lang="en-PH" sz="1800" i="1" dirty="0" smtClean="0">
                <a:latin typeface="Montserrat" charset="0"/>
              </a:rPr>
              <a:t>“given”</a:t>
            </a:r>
            <a:endParaRPr lang="en-PH" sz="1800" i="1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6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3200" dirty="0" smtClean="0"/>
              <a:t>Aposteriori (conditional) Probability</a:t>
            </a:r>
            <a:endParaRPr lang="en" sz="3200" dirty="0"/>
          </a:p>
        </p:txBody>
      </p:sp>
      <p:pic>
        <p:nvPicPr>
          <p:cNvPr id="4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5872990" y="920413"/>
            <a:ext cx="2448272" cy="33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5536" y="1385593"/>
                <a:ext cx="4896544" cy="410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|</m:t>
                        </m:r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</m:t>
                        </m:r>
                      </m:e>
                    </m:d>
                  </m:oMath>
                </a14:m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85593"/>
                <a:ext cx="4896544" cy="410882"/>
              </a:xfrm>
              <a:prstGeom prst="rect">
                <a:avLst/>
              </a:prstGeom>
              <a:blipFill rotWithShape="1">
                <a:blip r:embed="rId5"/>
                <a:stretch>
                  <a:fillRect t="-1471" b="-1764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26" t="44738" r="63004" b="52246"/>
          <a:stretch/>
        </p:blipFill>
        <p:spPr bwMode="auto">
          <a:xfrm rot="16200000">
            <a:off x="2269669" y="1502048"/>
            <a:ext cx="286248" cy="2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9" t="58237" r="57922" b="38621"/>
          <a:stretch/>
        </p:blipFill>
        <p:spPr bwMode="auto">
          <a:xfrm rot="16200000">
            <a:off x="3571841" y="1483678"/>
            <a:ext cx="286247" cy="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8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3200" dirty="0" smtClean="0"/>
              <a:t>Aposteriori (conditional) Probability</a:t>
            </a:r>
            <a:endParaRPr lang="en" sz="3200" dirty="0"/>
          </a:p>
        </p:txBody>
      </p:sp>
      <p:pic>
        <p:nvPicPr>
          <p:cNvPr id="4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5872990" y="920413"/>
            <a:ext cx="2448272" cy="33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5536" y="1385593"/>
                <a:ext cx="4896544" cy="570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|</m:t>
                        </m:r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</m:t>
                        </m:r>
                      </m:e>
                    </m:d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f>
                      <m:f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/>
                      <m:den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den>
                    </m:f>
                  </m:oMath>
                </a14:m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85593"/>
                <a:ext cx="4896544" cy="570990"/>
              </a:xfrm>
              <a:prstGeom prst="rect">
                <a:avLst/>
              </a:prstGeom>
              <a:blipFill rotWithShape="1">
                <a:blip r:embed="rId5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26" t="44738" r="63004" b="52246"/>
          <a:stretch/>
        </p:blipFill>
        <p:spPr bwMode="auto">
          <a:xfrm rot="16200000">
            <a:off x="2269669" y="1563497"/>
            <a:ext cx="286248" cy="2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9" t="58237" r="57922" b="38621"/>
          <a:stretch/>
        </p:blipFill>
        <p:spPr bwMode="auto">
          <a:xfrm rot="16200000">
            <a:off x="3571841" y="1557470"/>
            <a:ext cx="286247" cy="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669924" y="2211710"/>
            <a:ext cx="1728192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/>
          <p:cNvSpPr/>
          <p:nvPr/>
        </p:nvSpPr>
        <p:spPr>
          <a:xfrm>
            <a:off x="6669924" y="2499742"/>
            <a:ext cx="1728192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/>
          <p:cNvSpPr/>
          <p:nvPr/>
        </p:nvSpPr>
        <p:spPr>
          <a:xfrm>
            <a:off x="2627784" y="1491630"/>
            <a:ext cx="1368152" cy="358256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9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3200" dirty="0" smtClean="0"/>
              <a:t>Aposteriori (conditional) Probability</a:t>
            </a:r>
            <a:endParaRPr lang="en" sz="3200" dirty="0"/>
          </a:p>
        </p:txBody>
      </p:sp>
      <p:pic>
        <p:nvPicPr>
          <p:cNvPr id="4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5872990" y="920413"/>
            <a:ext cx="2448272" cy="33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5536" y="1385593"/>
                <a:ext cx="4896544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|</m:t>
                        </m:r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</m:t>
                        </m:r>
                      </m:e>
                    </m:d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f>
                      <m:f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num>
                      <m:den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den>
                    </m:f>
                  </m:oMath>
                </a14:m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85593"/>
                <a:ext cx="4896544" cy="542136"/>
              </a:xfrm>
              <a:prstGeom prst="rect">
                <a:avLst/>
              </a:prstGeom>
              <a:blipFill rotWithShape="1">
                <a:blip r:embed="rId5"/>
                <a:stretch>
                  <a:fillRect b="-674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26" t="44738" r="63004" b="52246"/>
          <a:stretch/>
        </p:blipFill>
        <p:spPr bwMode="auto">
          <a:xfrm rot="16200000">
            <a:off x="2269669" y="1563497"/>
            <a:ext cx="286248" cy="2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9" t="58237" r="57922" b="38621"/>
          <a:stretch/>
        </p:blipFill>
        <p:spPr bwMode="auto">
          <a:xfrm rot="16200000">
            <a:off x="3571841" y="1557470"/>
            <a:ext cx="286247" cy="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669924" y="2211710"/>
            <a:ext cx="1728192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/>
          <p:cNvSpPr/>
          <p:nvPr/>
        </p:nvSpPr>
        <p:spPr>
          <a:xfrm>
            <a:off x="6669924" y="2499742"/>
            <a:ext cx="1728192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/>
          <p:cNvSpPr/>
          <p:nvPr/>
        </p:nvSpPr>
        <p:spPr>
          <a:xfrm>
            <a:off x="6660232" y="2499742"/>
            <a:ext cx="436894" cy="2880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/>
          <p:cNvSpPr/>
          <p:nvPr/>
        </p:nvSpPr>
        <p:spPr>
          <a:xfrm>
            <a:off x="1331640" y="1463411"/>
            <a:ext cx="1296144" cy="38825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55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3200" dirty="0" smtClean="0"/>
              <a:t>Aposteriori (conditional) Probability</a:t>
            </a:r>
            <a:endParaRPr lang="en" sz="3200" dirty="0"/>
          </a:p>
        </p:txBody>
      </p:sp>
      <p:pic>
        <p:nvPicPr>
          <p:cNvPr id="4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31314" r="46161" b="34343"/>
          <a:stretch/>
        </p:blipFill>
        <p:spPr bwMode="auto">
          <a:xfrm rot="16200000">
            <a:off x="5872990" y="920413"/>
            <a:ext cx="2448272" cy="33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5536" y="1381542"/>
                <a:ext cx="4896544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>
                  <a:lnSpc>
                    <a:spcPct val="115000"/>
                  </a:lnSpc>
                  <a:spcAft>
                    <a:spcPts val="600"/>
                  </a:spcAft>
                  <a:buClr>
                    <a:srgbClr val="535353"/>
                  </a:buClr>
                </a:pPr>
                <a:r>
                  <a:rPr lang="en" sz="18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</a:t>
                </a:r>
                <a14:m>
                  <m:oMath xmlns:m="http://schemas.openxmlformats.org/officeDocument/2006/math"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 |</m:t>
                        </m:r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𝐷𝑖𝑐</m:t>
                        </m:r>
                        <m:sSub>
                          <m:sSubPr>
                            <m:ctrlP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𝑒</m:t>
                            </m:r>
                          </m:e>
                          <m:sub>
                            <m:r>
                              <a:rPr lang="en-PH" sz="1800" b="0" i="1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=       </m:t>
                        </m:r>
                      </m:e>
                    </m:d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f>
                      <m:fPr>
                        <m:ctrlP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fPr>
                      <m:num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num>
                      <m:den>
                        <m:r>
                          <a:rPr lang="en-PH" sz="18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den>
                    </m:f>
                    <m:r>
                      <a:rPr lang="en-PH" sz="18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" sz="1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81542"/>
                <a:ext cx="4896544" cy="542136"/>
              </a:xfrm>
              <a:prstGeom prst="rect">
                <a:avLst/>
              </a:prstGeom>
              <a:blipFill rotWithShape="1">
                <a:blip r:embed="rId5"/>
                <a:stretch>
                  <a:fillRect b="-674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26" t="44738" r="63004" b="52246"/>
          <a:stretch/>
        </p:blipFill>
        <p:spPr bwMode="auto">
          <a:xfrm rot="16200000">
            <a:off x="2269669" y="1559446"/>
            <a:ext cx="286248" cy="2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mnl8-1.fna.fbcdn.net/v/t34.0-12/21074282_1413199892049987_64182870_n.jpg?oh=331a09022c330aaa0a914378c4a65f9c&amp;oe=59A326D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9" t="58237" r="57922" b="38621"/>
          <a:stretch/>
        </p:blipFill>
        <p:spPr bwMode="auto">
          <a:xfrm rot="16200000">
            <a:off x="3571841" y="1553419"/>
            <a:ext cx="286247" cy="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669924" y="2211710"/>
            <a:ext cx="1728192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/>
          <p:cNvSpPr/>
          <p:nvPr/>
        </p:nvSpPr>
        <p:spPr>
          <a:xfrm>
            <a:off x="6669924" y="2499742"/>
            <a:ext cx="1728192" cy="288032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/>
          <p:cNvSpPr/>
          <p:nvPr/>
        </p:nvSpPr>
        <p:spPr>
          <a:xfrm>
            <a:off x="6660232" y="2499742"/>
            <a:ext cx="436894" cy="2880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51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30832" y="-13842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3200" dirty="0" smtClean="0"/>
              <a:t>Quick </a:t>
            </a:r>
            <a:r>
              <a:rPr lang="en" sz="3200" dirty="0" smtClean="0"/>
              <a:t>Exercise 1</a:t>
            </a:r>
            <a:endParaRPr lang="en" sz="3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1125"/>
            <a:ext cx="7438980" cy="288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74976" y="4155926"/>
                <a:ext cx="8651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PH" sz="18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PH" sz="1800" b="0" i="1" smtClean="0">
                            <a:latin typeface="Cambria Math"/>
                          </a:rPr>
                          <m:t>𝐻</m:t>
                        </m:r>
                        <m:r>
                          <a:rPr lang="en-PH" sz="1800" b="0" i="1" smtClean="0">
                            <a:latin typeface="Cambria Math"/>
                          </a:rPr>
                          <m:t>=</m:t>
                        </m:r>
                        <m:r>
                          <a:rPr lang="en-PH" sz="1800" b="0" i="1" smtClean="0">
                            <a:latin typeface="Cambria Math"/>
                          </a:rPr>
                          <m:t>𝑡𝑟𝑢𝑒</m:t>
                        </m:r>
                      </m:e>
                    </m:d>
                    <m:r>
                      <a:rPr lang="en-PH" sz="1800" b="0" i="1" smtClean="0">
                        <a:latin typeface="Cambria Math"/>
                      </a:rPr>
                      <m:t>              2.  </m:t>
                    </m:r>
                    <m:r>
                      <a:rPr lang="en-PH" sz="18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PH" sz="1800" b="0" i="1" smtClean="0">
                            <a:latin typeface="Cambria Math"/>
                          </a:rPr>
                          <m:t>𝐻</m:t>
                        </m:r>
                        <m:r>
                          <a:rPr lang="en-PH" sz="1800" b="0" i="1" smtClean="0">
                            <a:latin typeface="Cambria Math"/>
                          </a:rPr>
                          <m:t>=</m:t>
                        </m:r>
                        <m:r>
                          <a:rPr lang="en-PH" sz="1800" b="0" i="1" smtClean="0">
                            <a:latin typeface="Cambria Math"/>
                          </a:rPr>
                          <m:t>𝑡𝑟𝑢𝑒</m:t>
                        </m:r>
                        <m:r>
                          <a:rPr lang="en-PH" sz="1800" b="0" i="1" smtClean="0">
                            <a:latin typeface="Cambria Math"/>
                          </a:rPr>
                          <m:t>, </m:t>
                        </m:r>
                        <m:r>
                          <a:rPr lang="en-PH" sz="1800" b="0" i="1" smtClean="0">
                            <a:latin typeface="Cambria Math"/>
                          </a:rPr>
                          <m:t>𝑀</m:t>
                        </m:r>
                        <m:r>
                          <a:rPr lang="en-PH" sz="1800" b="0" i="1" smtClean="0">
                            <a:latin typeface="Cambria Math"/>
                          </a:rPr>
                          <m:t>=</m:t>
                        </m:r>
                        <m:r>
                          <a:rPr lang="en-PH" sz="1800" b="0" i="1" smtClean="0">
                            <a:latin typeface="Cambria Math"/>
                          </a:rPr>
                          <m:t>𝑡𝑟𝑢𝑒</m:t>
                        </m:r>
                      </m:e>
                    </m:d>
                    <m:r>
                      <a:rPr lang="en-PH" sz="1800" b="0" i="0" smtClean="0">
                        <a:latin typeface="Cambria Math"/>
                      </a:rPr>
                      <m:t>             3. </m:t>
                    </m:r>
                    <m:r>
                      <a:rPr lang="en-PH" sz="1800" b="0" i="1" smtClean="0">
                        <a:latin typeface="Cambria Math"/>
                      </a:rPr>
                      <m:t> </m:t>
                    </m:r>
                    <m:r>
                      <a:rPr lang="en-PH" sz="1800" b="0" i="1" smtClean="0">
                        <a:latin typeface="Cambria Math"/>
                      </a:rPr>
                      <m:t>𝑃</m:t>
                    </m:r>
                    <m:r>
                      <a:rPr lang="en-PH" sz="1800" b="0" i="1" smtClean="0">
                        <a:latin typeface="Cambria Math"/>
                      </a:rPr>
                      <m:t>(</m:t>
                    </m:r>
                    <m:r>
                      <a:rPr lang="en-PH" sz="1800" b="0" i="1" smtClean="0">
                        <a:latin typeface="Cambria Math"/>
                      </a:rPr>
                      <m:t>𝑀</m:t>
                    </m:r>
                    <m:r>
                      <a:rPr lang="en-PH" sz="1800" b="0" i="1" smtClean="0">
                        <a:latin typeface="Cambria Math"/>
                      </a:rPr>
                      <m:t>=</m:t>
                    </m:r>
                    <m:r>
                      <a:rPr lang="en-PH" sz="1800" b="0" i="1" smtClean="0">
                        <a:latin typeface="Cambria Math"/>
                      </a:rPr>
                      <m:t>𝑡𝑟𝑢𝑒</m:t>
                    </m:r>
                    <m:r>
                      <a:rPr lang="en-PH" sz="1800" b="0" i="1" smtClean="0">
                        <a:latin typeface="Cambria Math"/>
                      </a:rPr>
                      <m:t>|</m:t>
                    </m:r>
                    <m:r>
                      <a:rPr lang="en-PH" sz="1800" b="0" i="1" smtClean="0">
                        <a:latin typeface="Cambria Math"/>
                      </a:rPr>
                      <m:t>𝐻</m:t>
                    </m:r>
                    <m:r>
                      <a:rPr lang="en-PH" sz="1800" b="0" i="1" smtClean="0">
                        <a:latin typeface="Cambria Math"/>
                      </a:rPr>
                      <m:t>=</m:t>
                    </m:r>
                    <m:r>
                      <a:rPr lang="en-PH" sz="1800" b="0" i="1" smtClean="0">
                        <a:latin typeface="Cambria Math"/>
                      </a:rPr>
                      <m:t>𝑡𝑟𝑢𝑒</m:t>
                    </m:r>
                    <m:r>
                      <a:rPr lang="en-PH" sz="1800" b="0" i="1" smtClean="0">
                        <a:latin typeface="Cambria Math"/>
                      </a:rPr>
                      <m:t>)</m:t>
                    </m:r>
                  </m:oMath>
                </a14:m>
                <a:endParaRPr lang="en-PH" sz="1800" b="0" dirty="0" smtClean="0"/>
              </a:p>
              <a:p>
                <a:endParaRPr lang="en-PH" sz="1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76" y="4155926"/>
                <a:ext cx="865142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634" t="-4717" b="-141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3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Useful Property</a:t>
            </a:r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7504" y="1344166"/>
                <a:ext cx="8856984" cy="2019672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Product Rule: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𝑋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𝑌</m:t>
                        </m:r>
                      </m:e>
                    </m:d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𝑋</m:t>
                        </m:r>
                      </m:e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𝑌</m:t>
                        </m:r>
                      </m:e>
                    </m:d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𝑌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</a:t>
                </a: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Check that: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   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=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𝑡𝑟𝑢𝑒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 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𝐻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=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𝑡𝑟𝑢𝑒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=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𝑡𝑟𝑢𝑒</m:t>
                          </m:r>
                        </m:e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𝐻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=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𝑡𝑟𝑢𝑒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𝐻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𝑡𝑟𝑢𝑒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</m:oMath>
                  </m:oMathPara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04" y="1344166"/>
                <a:ext cx="8856984" cy="2019672"/>
              </a:xfrm>
              <a:prstGeom prst="rect">
                <a:avLst/>
              </a:prstGeom>
              <a:blipFill rotWithShape="1">
                <a:blip r:embed="rId3"/>
                <a:stretch>
                  <a:fillRect r="-1583" b="-1837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32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New Member’s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62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Useful Property</a:t>
            </a:r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7504" y="1344166"/>
                <a:ext cx="8856984" cy="2019672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Product Rule: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𝑋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𝑌</m:t>
                        </m:r>
                      </m:e>
                    </m:d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𝑋</m:t>
                        </m:r>
                      </m:e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𝑌</m:t>
                        </m:r>
                      </m:e>
                    </m:d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𝑌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24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</a:t>
                </a:r>
                <a:r>
                  <a:rPr lang="en-PH" sz="24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Check that: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   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=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𝑡𝑟𝑢𝑒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 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𝐻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=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𝑡𝑟𝑢𝑒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=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𝑡𝑟𝑢𝑒</m:t>
                          </m:r>
                        </m:e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𝐻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=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𝑡𝑟𝑢𝑒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𝐻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𝑡𝑟𝑢𝑒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</m:oMath>
                  </m:oMathPara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571500" lvl="0" indent="-3429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Tx/>
                  <a:buChar char="-"/>
                </a:pPr>
                <a:r>
                  <a:rPr lang="en" sz="24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Chain Rule: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𝐴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𝐵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,…,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𝑍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 </m:t>
                        </m:r>
                      </m:e>
                    </m:d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𝐴</m:t>
                        </m:r>
                      </m:e>
                    </m:d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𝐵</m:t>
                        </m:r>
                      </m:e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𝐴</m:t>
                        </m:r>
                      </m:e>
                    </m:d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𝐶</m:t>
                        </m:r>
                      </m:e>
                      <m:e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𝐵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𝐴</m:t>
                        </m:r>
                        <m:r>
                          <a:rPr lang="en-PH" sz="24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 </m:t>
                        </m:r>
                      </m:e>
                    </m:d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…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𝑍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|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𝑌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,…,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𝐶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𝐵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𝐴</m:t>
                    </m:r>
                    <m:r>
                      <a:rPr lang="en-PH" sz="24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571500" lvl="0" indent="-3429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Tx/>
                  <a:buChar char="-"/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04" y="1344166"/>
                <a:ext cx="8856984" cy="2019672"/>
              </a:xfrm>
              <a:prstGeom prst="rect">
                <a:avLst/>
              </a:prstGeom>
              <a:blipFill rotWithShape="1">
                <a:blip r:embed="rId3"/>
                <a:stretch>
                  <a:fillRect r="-1583" b="-9578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7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Bayes’ Theorem</a:t>
            </a:r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101156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6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𝑌</m:t>
                          </m:r>
                        </m:e>
                        <m:e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𝑋</m:t>
                          </m:r>
                        </m:e>
                      </m:d>
                      <m:r>
                        <a:rPr lang="en-PH" sz="36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f>
                        <m:fPr>
                          <m:ctrlP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fPr>
                        <m:num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d>
                            <m:dPr>
                              <m:ctrlP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𝑌</m:t>
                              </m:r>
                            </m:e>
                          </m:d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𝑌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num>
                        <m:den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𝑋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" sz="36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1011560"/>
              </a:xfrm>
              <a:prstGeom prst="rect">
                <a:avLst/>
              </a:prstGeom>
              <a:blipFill rotWithShape="1">
                <a:blip r:embed="rId3"/>
                <a:stretch>
                  <a:fillRect b="-415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11560" y="3147814"/>
            <a:ext cx="46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- Proving this is pretty simple.</a:t>
            </a:r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Bayesian Prediction</a:t>
            </a:r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101156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6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e>
                          <m:sSub>
                            <m:sSubPr>
                              <m:ctrlP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PH" sz="36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f>
                        <m:fPr>
                          <m:ctrlP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fPr>
                        <m:num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d>
                            <m:dPr>
                              <m:ctrlP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6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36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6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PH" sz="36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36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6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𝑐</m:t>
                              </m:r>
                            </m:e>
                          </m:d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num>
                        <m:den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sSub>
                            <m:sSubPr>
                              <m:ctrlP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6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𝑑</m:t>
                              </m:r>
                            </m:sub>
                          </m:sSub>
                          <m:r>
                            <a:rPr lang="en-PH" sz="36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" sz="36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1011560"/>
              </a:xfrm>
              <a:prstGeom prst="rect">
                <a:avLst/>
              </a:prstGeom>
              <a:blipFill rotWithShape="1">
                <a:blip r:embed="rId3"/>
                <a:stretch>
                  <a:fillRect b="-415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11560" y="3147814"/>
                <a:ext cx="7564763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𝑥</m:t>
                    </m:r>
                    <m:r>
                      <a:rPr lang="en-PH" sz="2000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PH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PH" sz="2000" b="0" dirty="0" smtClean="0">
                    <a:latin typeface="Montserrat" charset="0"/>
                  </a:rPr>
                  <a:t> represents an unknown experiment/instance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PH" sz="2000" dirty="0" smtClean="0">
                    <a:latin typeface="Montserrat" charset="0"/>
                  </a:rPr>
                  <a:t> – number of features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PH" sz="2000" dirty="0" smtClean="0">
                    <a:latin typeface="Montserrat" charset="0"/>
                  </a:rPr>
                  <a:t> – denotes a class label</a:t>
                </a:r>
              </a:p>
              <a:p>
                <a:pPr>
                  <a:spcAft>
                    <a:spcPts val="1200"/>
                  </a:spcAft>
                </a:pPr>
                <a:endParaRPr lang="en-PH" sz="2000" dirty="0">
                  <a:latin typeface="Montserrat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47814"/>
                <a:ext cx="7564763" cy="1785104"/>
              </a:xfrm>
              <a:prstGeom prst="rect">
                <a:avLst/>
              </a:prstGeom>
              <a:blipFill rotWithShape="1">
                <a:blip r:embed="rId4"/>
                <a:stretch>
                  <a:fillRect l="-806" t="-1365" r="-1048" b="-546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6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234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Example</a:t>
            </a:r>
            <a:endParaRPr lang="e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9582"/>
            <a:ext cx="6358860" cy="246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3778463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A patient comes in with a headache, vomiting, but no fever. </a:t>
            </a:r>
          </a:p>
          <a:p>
            <a:pPr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What is the probability that the patient has meningitis  given these conditions?</a:t>
            </a:r>
            <a:endParaRPr lang="en-PH" sz="20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9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234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Exercise 3</a:t>
            </a:r>
            <a:endParaRPr lang="e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9582"/>
            <a:ext cx="6358860" cy="246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3778463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A patient comes in with a headache, vomiting, but no fever. </a:t>
            </a:r>
          </a:p>
          <a:p>
            <a:pPr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What is the probability that the patient </a:t>
            </a:r>
            <a:r>
              <a:rPr lang="en-PH" sz="2000" b="1" dirty="0" smtClean="0">
                <a:latin typeface="Montserrat" charset="0"/>
              </a:rPr>
              <a:t>does not have </a:t>
            </a:r>
            <a:r>
              <a:rPr lang="en-PH" sz="2000" dirty="0" smtClean="0">
                <a:latin typeface="Montserrat" charset="0"/>
              </a:rPr>
              <a:t>meningitis  given these conditions?</a:t>
            </a:r>
            <a:endParaRPr lang="en-PH" sz="20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Maximum Aposteriori Prediction (MAP)</a:t>
            </a:r>
            <a:endParaRPr lang="e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101156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𝑀𝐴𝑃</m:t>
                          </m:r>
                        </m:sub>
                      </m:sSub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400" b="0" i="0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argmax</m:t>
                          </m:r>
                        </m:e>
                        <m: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𝐶𝑙𝑎𝑠𝑠𝑒𝑠</m:t>
                          </m:r>
                        </m:sub>
                      </m:sSub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e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endParaRPr lang="en-PH" sz="24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1011560"/>
              </a:xfrm>
              <a:prstGeom prst="rect">
                <a:avLst/>
              </a:prstGeom>
              <a:blipFill rotWithShape="1">
                <a:blip r:embed="rId3"/>
                <a:stretch>
                  <a:fillRect b="-8012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hape 211"/>
              <p:cNvSpPr txBox="1">
                <a:spLocks/>
              </p:cNvSpPr>
              <p:nvPr/>
            </p:nvSpPr>
            <p:spPr>
              <a:xfrm>
                <a:off x="609600" y="1779662"/>
                <a:ext cx="8507288" cy="1011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sub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𝑀𝐴𝑃</m:t>
                          </m:r>
                        </m:sub>
                      </m:sSub>
                      <m:r>
                        <a:rPr lang="en-PH" sz="240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400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argmax</m:t>
                          </m:r>
                        </m:e>
                        <m:sub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∈</m:t>
                          </m:r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𝐶𝑙𝑎𝑠𝑠𝑒𝑠</m:t>
                          </m:r>
                        </m:sub>
                      </m:sSub>
                      <m:r>
                        <a:rPr lang="en-PH" sz="240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</m:t>
                      </m:r>
                      <m:f>
                        <m:fPr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fPr>
                        <m:num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𝑐</m:t>
                              </m:r>
                            </m:e>
                          </m:d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num>
                        <m:den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𝑑</m:t>
                              </m:r>
                            </m:sub>
                          </m:s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PH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endParaRPr lang="en-PH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5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662"/>
                <a:ext cx="8507288" cy="1011560"/>
              </a:xfrm>
              <a:prstGeom prst="rect">
                <a:avLst/>
              </a:prstGeom>
              <a:blipFill rotWithShape="1">
                <a:blip r:embed="rId4"/>
                <a:stretch>
                  <a:fillRect b="-125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5508104" y="2359174"/>
            <a:ext cx="1656184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642016" y="3052925"/>
                <a:ext cx="6051721" cy="670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sub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𝑀𝐴𝑃</m:t>
                          </m:r>
                        </m:sub>
                      </m:sSub>
                      <m:r>
                        <a:rPr lang="en-PH" sz="24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40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argmax</m:t>
                          </m:r>
                        </m:e>
                        <m:sub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∈</m:t>
                          </m:r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𝐶𝑙𝑎𝑠𝑠𝑒𝑠</m:t>
                          </m:r>
                        </m:sub>
                      </m:sSub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𝑐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</m:oMath>
                  </m:oMathPara>
                </a14:m>
                <a:endParaRPr lang="en-PH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016" y="3052925"/>
                <a:ext cx="6051721" cy="670953"/>
              </a:xfrm>
              <a:prstGeom prst="rect">
                <a:avLst/>
              </a:prstGeom>
              <a:blipFill rotWithShape="1">
                <a:blip r:embed="rId5"/>
                <a:stretch>
                  <a:fillRect t="-2727" r="-70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63688" y="3075806"/>
            <a:ext cx="5930049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Box 9"/>
          <p:cNvSpPr txBox="1"/>
          <p:nvPr/>
        </p:nvSpPr>
        <p:spPr>
          <a:xfrm>
            <a:off x="683568" y="3795886"/>
            <a:ext cx="842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Basically, this tells us the class label that returns the highest probability! </a:t>
            </a:r>
            <a:endParaRPr lang="en-PH" sz="18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Maximum Aposteriori Prediction (MAP)</a:t>
            </a:r>
            <a:endParaRPr lang="e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101156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𝑀𝐴𝑃</m:t>
                          </m:r>
                        </m:sub>
                      </m:sSub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400" b="0" i="0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argmax</m:t>
                          </m:r>
                        </m:e>
                        <m: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∈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𝐶𝑙𝑎𝑠𝑠𝑒𝑠</m:t>
                          </m:r>
                        </m:sub>
                      </m:sSub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e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4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endParaRPr lang="en-PH" sz="2400" b="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1011560"/>
              </a:xfrm>
              <a:prstGeom prst="rect">
                <a:avLst/>
              </a:prstGeom>
              <a:blipFill rotWithShape="1">
                <a:blip r:embed="rId3"/>
                <a:stretch>
                  <a:fillRect b="-8012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hape 211"/>
              <p:cNvSpPr txBox="1">
                <a:spLocks/>
              </p:cNvSpPr>
              <p:nvPr/>
            </p:nvSpPr>
            <p:spPr>
              <a:xfrm>
                <a:off x="609600" y="1779662"/>
                <a:ext cx="8507288" cy="1011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sub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𝑀𝐴𝑃</m:t>
                          </m:r>
                        </m:sub>
                      </m:sSub>
                      <m:r>
                        <a:rPr lang="en-PH" sz="240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400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argmax</m:t>
                          </m:r>
                        </m:e>
                        <m:sub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∈</m:t>
                          </m:r>
                          <m: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𝐶𝑙𝑎𝑠𝑠𝑒𝑠</m:t>
                          </m:r>
                        </m:sub>
                      </m:sSub>
                      <m:r>
                        <a:rPr lang="en-PH" sz="240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 </m:t>
                      </m:r>
                      <m:f>
                        <m:fPr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fPr>
                        <m:num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d>
                            <m:d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solidFill>
                                        <a:srgbClr val="535353"/>
                                      </a:solidFill>
                                      <a:latin typeface="Cambria Math"/>
                                      <a:sym typeface="Montserrat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𝑐</m:t>
                              </m:r>
                            </m:e>
                          </m:d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num>
                        <m:den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𝑑</m:t>
                              </m:r>
                            </m:sub>
                          </m:s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PH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endParaRPr lang="en-PH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endParaRPr lang="en" sz="24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5" name="Shape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79662"/>
                <a:ext cx="8507288" cy="1011560"/>
              </a:xfrm>
              <a:prstGeom prst="rect">
                <a:avLst/>
              </a:prstGeom>
              <a:blipFill rotWithShape="1">
                <a:blip r:embed="rId4"/>
                <a:stretch>
                  <a:fillRect b="-125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5508104" y="2359174"/>
            <a:ext cx="1656184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642016" y="3052925"/>
                <a:ext cx="6051721" cy="670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sub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𝑀𝐴𝑃</m:t>
                          </m:r>
                        </m:sub>
                      </m:sSub>
                      <m:r>
                        <a:rPr lang="en-PH" sz="24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40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argmax</m:t>
                          </m:r>
                        </m:e>
                        <m:sub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∈</m:t>
                          </m:r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𝐶𝑙𝑎𝑠𝑠𝑒𝑠</m:t>
                          </m:r>
                        </m:sub>
                      </m:sSub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𝑐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</m:oMath>
                  </m:oMathPara>
                </a14:m>
                <a:endParaRPr lang="en-PH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016" y="3052925"/>
                <a:ext cx="6051721" cy="670953"/>
              </a:xfrm>
              <a:prstGeom prst="rect">
                <a:avLst/>
              </a:prstGeom>
              <a:blipFill rotWithShape="1">
                <a:blip r:embed="rId5"/>
                <a:stretch>
                  <a:fillRect t="-2727" r="-70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63688" y="3075806"/>
            <a:ext cx="5930049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Box 9"/>
          <p:cNvSpPr txBox="1"/>
          <p:nvPr/>
        </p:nvSpPr>
        <p:spPr>
          <a:xfrm>
            <a:off x="683568" y="3795886"/>
            <a:ext cx="836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Montserrat" charset="0"/>
              </a:rPr>
              <a:t>Basically, this tells us the class label that returns the highest probability! </a:t>
            </a:r>
            <a:endParaRPr lang="en-PH" sz="1800" dirty="0">
              <a:latin typeface="Montserra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7544" y="4301683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PH" sz="1800" dirty="0" smtClean="0">
                <a:latin typeface="Montserrat" charset="0"/>
              </a:rPr>
              <a:t>For the patient with headache, vomiting, but no fever, what will be his predicted diagnosis in terms of meningitis?</a:t>
            </a:r>
            <a:endParaRPr lang="en-PH" sz="18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5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1234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Exercise 4</a:t>
            </a:r>
            <a:endParaRPr lang="e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9582"/>
            <a:ext cx="6358860" cy="246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3778463"/>
            <a:ext cx="8496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A patient comes in with a headache, a fever, and vomiting. </a:t>
            </a:r>
          </a:p>
          <a:p>
            <a:pPr>
              <a:spcAft>
                <a:spcPts val="1200"/>
              </a:spcAft>
            </a:pPr>
            <a:r>
              <a:rPr lang="en-PH" sz="2000" dirty="0" smtClean="0">
                <a:latin typeface="Montserrat" charset="0"/>
              </a:rPr>
              <a:t>What is the probability that the patient has meningitis  given these conditions?</a:t>
            </a:r>
            <a:endParaRPr lang="en-PH" sz="20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The Problem with Bayesian Prediction</a:t>
            </a:r>
            <a:endParaRPr lang="en" sz="2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507288" cy="30277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 problem is that our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dataset is not large enough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be representative of the headache-fever-vomiting meningitis diagnosis scenario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950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The Problem with Bayesian Prediction</a:t>
            </a:r>
            <a:endParaRPr lang="en" sz="2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507288" cy="30277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 problem is that our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dataset is not large enough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be representative of the headache-fever-vomiting meningitis diagnosis scenario 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 practice, it is impossible to collect a dataset that is big enough to cover all possible combinations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" sz="2000" b="1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3464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12" y="3212900"/>
            <a:ext cx="91440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am &lt;name&gt;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&lt;your current profession&gt;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&lt;why did you join this study group?&gt;</a:t>
            </a:r>
          </a:p>
        </p:txBody>
      </p:sp>
      <p:pic>
        <p:nvPicPr>
          <p:cNvPr id="225" name="Shape 225" descr="WWCodeManilaSlides-Introdu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987" y="422225"/>
            <a:ext cx="2916026" cy="291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5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The Problem with Bayesian Prediction</a:t>
            </a:r>
            <a:endParaRPr lang="en" sz="2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507288" cy="30277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The problem is that our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dataset is not large enough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to be representative of the headache-fever-vomiting meningitis diagnosis scenario 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 practice, it is impossible to collect a dataset that is big enough to cover all possible combinations.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Conditional independence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help overcome these flaws.</a:t>
            </a:r>
            <a:endParaRPr lang="en" sz="2000" b="1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490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Independence</a:t>
            </a:r>
            <a:endParaRPr lang="en" sz="2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507288" cy="30277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events are </a:t>
            </a:r>
            <a:r>
              <a:rPr lang="en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independent </a:t>
            </a:r>
            <a:r>
              <a:rPr lang="en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one event has no effect on another event, ad vice-versa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e.g. singing karaoke all night, and the event of rain in the morning</a:t>
            </a:r>
            <a:endParaRPr lang="en" sz="20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-PH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3065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Independence</a:t>
            </a:r>
            <a:endParaRPr lang="e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3675856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Two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events are </a:t>
                </a:r>
                <a:r>
                  <a:rPr lang="en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independent </a:t>
                </a:r>
                <a:r>
                  <a:rPr lang="en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if one event has no effect on another event, ad vice-versa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e.g. singing karaoke all night, and the event of rain in the morning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If two events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𝑋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𝑌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are independent, then: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𝑋</m:t>
                          </m:r>
                        </m:e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𝑌</m:t>
                          </m:r>
                        </m:e>
                      </m:d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𝑋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</m:oMath>
                  </m:oMathPara>
                </a14:m>
                <a:endParaRPr lang="en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𝑋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𝑌</m:t>
                          </m:r>
                        </m:e>
                      </m:d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𝑋</m:t>
                          </m:r>
                        </m:e>
                      </m:d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𝑌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</m:oMath>
                  </m:oMathPara>
                </a14:m>
                <a:endParaRPr lang="en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8142"/>
                <a:ext cx="8507288" cy="3675856"/>
              </a:xfrm>
              <a:prstGeom prst="rect">
                <a:avLst/>
              </a:prstGeom>
              <a:blipFill rotWithShape="1">
                <a:blip r:embed="rId3"/>
                <a:stretch>
                  <a:fillRect b="-33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39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Conditional Independence</a:t>
            </a:r>
            <a:endParaRPr lang="en" sz="2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8142"/>
            <a:ext cx="8507288" cy="30277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Full independence is quite rare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More common: two or more events may be independent if we know that a third event has happened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This is called </a:t>
            </a:r>
            <a:r>
              <a:rPr lang="en-PH" sz="20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Conditional Independence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endParaRPr lang="en-PH" sz="2000" dirty="0" smtClean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1039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Conditional Independence</a:t>
            </a:r>
            <a:endParaRPr lang="e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1131590"/>
                <a:ext cx="8507288" cy="3027784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Full independence is quite rare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More common: two or more events may be independent if we know that a third event has happened</a:t>
                </a: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This is called </a:t>
                </a:r>
                <a:r>
                  <a:rPr lang="en-PH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Conditional Independence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e.g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𝑓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|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h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 knowing a patient has a headache increases the 			chance of him having a fever</a:t>
                </a:r>
              </a:p>
              <a:p>
                <a:pPr marL="228600" lvl="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      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Wingdings" pitchFamily="2" charset="2"/>
                      </a:rPr>
                      <m:t>𝑃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Wingdings" pitchFamily="2" charset="2"/>
                      </a:rPr>
                      <m:t>(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Wingdings" pitchFamily="2" charset="2"/>
                      </a:rPr>
                      <m:t>𝑓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Wingdings" pitchFamily="2" charset="2"/>
                      </a:rPr>
                      <m:t>|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Wingdings" pitchFamily="2" charset="2"/>
                      </a:rPr>
                      <m:t>h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Wingdings" pitchFamily="2" charset="2"/>
                      </a:rPr>
                      <m:t>,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Wingdings" pitchFamily="2" charset="2"/>
                      </a:rPr>
                      <m:t>𝑚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 if we already know the patient has meningitis, 			     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then </a:t>
                </a: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knowing a patient has a headache </a:t>
                </a:r>
                <a:r>
                  <a:rPr lang="en-PH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does not 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		     increase the chance </a:t>
                </a:r>
                <a:r>
                  <a:rPr lang="en-PH" sz="2000" dirty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Wingdings" pitchFamily="2" charset="2"/>
                  </a:rPr>
                  <a:t>of him having a fever</a:t>
                </a: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1131590"/>
                <a:ext cx="8507288" cy="3027784"/>
              </a:xfrm>
              <a:prstGeom prst="rect">
                <a:avLst/>
              </a:prstGeom>
              <a:blipFill rotWithShape="1">
                <a:blip r:embed="rId3"/>
                <a:stretch>
                  <a:fillRect r="-1290" b="-318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8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Conditional Independence</a:t>
            </a:r>
            <a:endParaRPr lang="en" sz="2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128142"/>
            <a:ext cx="8856984" cy="30277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>
                <a:latin typeface="Montserrat" charset="0"/>
              </a:rPr>
              <a:t>The information we get from knowing the patient has a headache is </a:t>
            </a:r>
            <a:r>
              <a:rPr lang="en-PH" sz="2000" i="1" dirty="0">
                <a:latin typeface="Montserrat" charset="0"/>
              </a:rPr>
              <a:t>contained within </a:t>
            </a:r>
            <a:r>
              <a:rPr lang="en-PH" sz="2000" dirty="0">
                <a:latin typeface="Montserrat" charset="0"/>
              </a:rPr>
              <a:t>the information that the patient has </a:t>
            </a:r>
            <a:r>
              <a:rPr lang="en-PH" sz="2000" dirty="0" smtClean="0">
                <a:latin typeface="Montserrat" charset="0"/>
              </a:rPr>
              <a:t>meningitis</a:t>
            </a:r>
            <a:endParaRPr lang="en-PH" sz="2000" dirty="0" smtClean="0">
              <a:solidFill>
                <a:srgbClr val="535353"/>
              </a:solidFill>
              <a:latin typeface="Montserrat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750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Conditional Independence</a:t>
            </a:r>
            <a:endParaRPr lang="e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7504" y="1128142"/>
                <a:ext cx="8856984" cy="3027784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indent="-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>
                    <a:latin typeface="Montserrat" charset="0"/>
                  </a:rPr>
                  <a:t>The information we get from knowing the patient has a headache is </a:t>
                </a:r>
                <a:r>
                  <a:rPr lang="en-PH" sz="2000" i="1" dirty="0">
                    <a:latin typeface="Montserrat" charset="0"/>
                  </a:rPr>
                  <a:t>contained within </a:t>
                </a:r>
                <a:r>
                  <a:rPr lang="en-PH" sz="2000" dirty="0">
                    <a:latin typeface="Montserrat" charset="0"/>
                  </a:rPr>
                  <a:t>the information that the patient has </a:t>
                </a:r>
                <a:r>
                  <a:rPr lang="en-PH" sz="2000" dirty="0" smtClean="0">
                    <a:latin typeface="Montserrat" charset="0"/>
                  </a:rPr>
                  <a:t>meningitis</a:t>
                </a:r>
                <a:endParaRPr lang="en-PH" sz="2000" dirty="0" smtClean="0">
                  <a:solidFill>
                    <a:srgbClr val="535353"/>
                  </a:solidFill>
                  <a:latin typeface="Montserrat" charset="0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two events X and Y that are conditionall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 independent given knowledge of a third event Z:</a:t>
                </a: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𝑋</m:t>
                          </m:r>
                        </m:e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𝑌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𝑍</m:t>
                          </m:r>
                        </m:e>
                      </m:d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𝑋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|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𝑍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</m:oMath>
                  </m:oMathPara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𝑋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𝑌</m:t>
                          </m:r>
                        </m:e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𝑍</m:t>
                          </m:r>
                        </m:e>
                      </m:d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𝑋</m:t>
                          </m:r>
                        </m:e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𝑍</m:t>
                          </m:r>
                        </m:e>
                      </m:d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𝑌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|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𝑍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</m:oMath>
                  </m:oMathPara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04" y="1128142"/>
                <a:ext cx="8856984" cy="3027784"/>
              </a:xfrm>
              <a:prstGeom prst="rect">
                <a:avLst/>
              </a:prstGeom>
              <a:blipFill rotWithShape="1">
                <a:blip r:embed="rId3"/>
                <a:stretch>
                  <a:fillRect b="-362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0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Conditional Independence</a:t>
            </a:r>
            <a:endParaRPr lang="e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128142"/>
                <a:ext cx="8712968" cy="3027784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Going back to this dilemma: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,…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𝑑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|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𝑐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Chain rule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:</a:t>
                </a:r>
                <a:r>
                  <a:rPr lang="en-PH" sz="2000" dirty="0">
                    <a:solidFill>
                      <a:srgbClr val="535353"/>
                    </a:solidFill>
                    <a:ea typeface="Montserrat"/>
                    <a:cs typeface="Montserrat"/>
                    <a:sym typeface="Montserrat"/>
                  </a:rPr>
                  <a:t> </a:t>
                </a:r>
                <a14:m>
                  <m:oMath xmlns:m="http://schemas.openxmlformats.org/officeDocument/2006/math"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𝑥</m:t>
                            </m:r>
                          </m:e>
                          <m:sub>
                            <m: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,…</m:t>
                        </m:r>
                        <m:sSub>
                          <m:sSubPr>
                            <m:ctrlP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𝑥</m:t>
                            </m:r>
                          </m:e>
                          <m:sub>
                            <m: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𝑐</m:t>
                        </m:r>
                      </m:e>
                    </m:d>
                    <m:r>
                      <a:rPr lang="en-PH" sz="20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r>
                      <m:rPr>
                        <m:sty m:val="p"/>
                      </m:rPr>
                      <a:rPr lang="en-PH" sz="20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P</m:t>
                    </m:r>
                    <m:d>
                      <m:dPr>
                        <m:ctrl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x</m:t>
                            </m:r>
                          </m:e>
                          <m:sub>
                            <m: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c</m:t>
                        </m:r>
                      </m:e>
                    </m:d>
                    <m:r>
                      <m:rPr>
                        <m:sty m:val="p"/>
                      </m:rPr>
                      <a:rPr lang="en-PH" sz="20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P</m:t>
                    </m:r>
                    <m:d>
                      <m:dPr>
                        <m:ctrl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x</m:t>
                            </m:r>
                          </m:e>
                          <m:sub>
                            <m: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x</m:t>
                            </m:r>
                          </m:e>
                          <m:sub>
                            <m: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c</m:t>
                        </m:r>
                      </m:e>
                    </m:d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⋯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𝑑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|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𝑑</m:t>
                        </m:r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−1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,…,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1,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𝑐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 lvl="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128142"/>
                <a:ext cx="8712968" cy="30277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Conditional Independence</a:t>
            </a:r>
            <a:endParaRPr lang="e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Shape 2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1128142"/>
                <a:ext cx="8712968" cy="3027784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Going back to this dilemma: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,…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𝑑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|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𝑐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b="1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Chain rule</a:t>
                </a: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:</a:t>
                </a:r>
                <a:r>
                  <a:rPr lang="en-PH" sz="2000" dirty="0">
                    <a:solidFill>
                      <a:srgbClr val="535353"/>
                    </a:solidFill>
                    <a:ea typeface="Montserrat"/>
                    <a:cs typeface="Montserrat"/>
                    <a:sym typeface="Montserrat"/>
                  </a:rPr>
                  <a:t> </a:t>
                </a:r>
                <a14:m>
                  <m:oMath xmlns:m="http://schemas.openxmlformats.org/officeDocument/2006/math">
                    <m:r>
                      <a:rPr lang="en-PH" sz="2000" i="1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d>
                      <m:dPr>
                        <m:ctrlP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𝑥</m:t>
                            </m:r>
                          </m:e>
                          <m:sub>
                            <m: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,…</m:t>
                        </m:r>
                        <m:sSub>
                          <m:sSubPr>
                            <m:ctrlP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𝑥</m:t>
                            </m:r>
                          </m:e>
                          <m:sub>
                            <m:r>
                              <a:rPr lang="en-PH" sz="2000" i="1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PH" sz="2000" i="1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𝑐</m:t>
                        </m:r>
                      </m:e>
                    </m:d>
                    <m:r>
                      <a:rPr lang="en-PH" sz="20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=</m:t>
                    </m:r>
                    <m:r>
                      <m:rPr>
                        <m:sty m:val="p"/>
                      </m:rPr>
                      <a:rPr lang="en-PH" sz="20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P</m:t>
                    </m:r>
                    <m:d>
                      <m:dPr>
                        <m:ctrl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x</m:t>
                            </m:r>
                          </m:e>
                          <m:sub>
                            <m: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c</m:t>
                        </m:r>
                      </m:e>
                    </m:d>
                    <m:r>
                      <m:rPr>
                        <m:sty m:val="p"/>
                      </m:rPr>
                      <a:rPr lang="en-PH" sz="2000" b="0" i="0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P</m:t>
                    </m:r>
                    <m:d>
                      <m:dPr>
                        <m:ctrl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x</m:t>
                            </m:r>
                          </m:e>
                          <m:sub>
                            <m: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x</m:t>
                            </m:r>
                          </m:e>
                          <m:sub>
                            <m:r>
                              <a:rPr lang="en-PH" sz="2000" b="0" i="0" smtClean="0">
                                <a:solidFill>
                                  <a:srgbClr val="535353"/>
                                </a:solidFill>
                                <a:latin typeface="Cambria Math"/>
                                <a:ea typeface="Montserrat"/>
                                <a:cs typeface="Montserrat"/>
                                <a:sym typeface="Montserrat"/>
                              </a:rPr>
                              <m:t>1</m:t>
                            </m:r>
                          </m:sub>
                        </m:sSub>
                        <m: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PH" sz="2000" b="0" i="0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c</m:t>
                        </m:r>
                      </m:e>
                    </m:d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⋯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𝑃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(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𝑑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|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𝑑</m:t>
                        </m:r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−1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,…,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2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sSub>
                      <m:sSubPr>
                        <m:ctrlP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solidFill>
                              <a:srgbClr val="535353"/>
                            </a:solidFill>
                            <a:latin typeface="Cambria Math"/>
                            <a:ea typeface="Montserrat"/>
                            <a:cs typeface="Montserrat"/>
                            <a:sym typeface="Montserrat"/>
                          </a:rPr>
                          <m:t>1,</m:t>
                        </m:r>
                      </m:sub>
                    </m:sSub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,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𝑐</m:t>
                    </m:r>
                    <m:r>
                      <a:rPr lang="en-PH" sz="2000" b="0" i="1" smtClean="0">
                        <a:solidFill>
                          <a:srgbClr val="535353"/>
                        </a:solidFill>
                        <a:latin typeface="Cambria Math"/>
                        <a:ea typeface="Montserrat"/>
                        <a:cs typeface="Montserrat"/>
                        <a:sym typeface="Montserrat"/>
                      </a:rPr>
                      <m:t>)</m:t>
                    </m:r>
                  </m:oMath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r>
                  <a:rPr lang="en-PH" sz="2000" dirty="0" smtClean="0">
                    <a:solidFill>
                      <a:srgbClr val="53535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Let’s make a (strong) assumption that the features in an instance given a class label are conditionally independent. </a:t>
                </a:r>
              </a:p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d>
                        <m:dPr>
                          <m:ctrlP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000" i="1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000" i="1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000" i="1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PH" sz="2000" i="1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000" i="1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000" i="1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</m:d>
                      <m:r>
                        <a:rPr lang="en-PH" sz="200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PH" sz="200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P</m:t>
                      </m:r>
                      <m:d>
                        <m:dPr>
                          <m:ctrlP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000" i="1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200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PH" sz="200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PH" sz="200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c</m:t>
                          </m:r>
                        </m:e>
                      </m:d>
                      <m:r>
                        <m:rPr>
                          <m:sty m:val="p"/>
                        </m:rPr>
                        <a:rPr lang="en-PH" sz="200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P</m:t>
                      </m:r>
                      <m:d>
                        <m:dPr>
                          <m:ctrlP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000" i="1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200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PH" sz="2000">
                                  <a:solidFill>
                                    <a:srgbClr val="535353"/>
                                  </a:solidFill>
                                  <a:latin typeface="Cambria Math"/>
                                  <a:ea typeface="Montserrat"/>
                                  <a:cs typeface="Montserrat"/>
                                  <a:sym typeface="Montserrat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PH" sz="200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c</m:t>
                          </m:r>
                        </m:e>
                      </m:d>
                      <m:r>
                        <a:rPr lang="en-PH" sz="20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⋯</m:t>
                      </m:r>
                      <m:r>
                        <a:rPr lang="en-PH" sz="20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0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sSub>
                        <m:sSubPr>
                          <m:ctrlP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𝑥</m:t>
                          </m:r>
                        </m:e>
                        <m:sub>
                          <m: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𝑑</m:t>
                          </m:r>
                        </m:sub>
                      </m:sSub>
                      <m:r>
                        <a:rPr lang="en-PH" sz="20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|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𝑐</m:t>
                      </m:r>
                      <m:r>
                        <a:rPr lang="en-PH" sz="20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</m:oMath>
                  </m:oMathPara>
                </a14:m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sSub>
                        <m:sSub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𝑥</m:t>
                          </m:r>
                        </m:e>
                        <m:sub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1</m:t>
                          </m:r>
                        </m:sub>
                      </m:sSub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,…</m:t>
                      </m:r>
                      <m:sSub>
                        <m:sSubPr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𝑥</m:t>
                          </m:r>
                        </m:e>
                        <m:sub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𝑑</m:t>
                          </m:r>
                        </m:sub>
                      </m:sSub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|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𝑐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𝑖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=1</m:t>
                          </m:r>
                        </m:sub>
                        <m:sup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𝑑</m:t>
                          </m:r>
                        </m:sup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sSub>
                            <m:sSubPr>
                              <m:ctrlPr>
                                <a:rPr lang="en-PH" sz="20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0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0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|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0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lvl="0" indent="-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  <a:buFont typeface="Montserrat"/>
                  <a:buChar char="-"/>
                </a:pPr>
                <a:endParaRPr lang="en-PH" sz="2000" dirty="0" smtClean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11" name="Shape 2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128142"/>
                <a:ext cx="8712968" cy="3027784"/>
              </a:xfrm>
              <a:prstGeom prst="rect">
                <a:avLst/>
              </a:prstGeom>
              <a:blipFill rotWithShape="1">
                <a:blip r:embed="rId3"/>
                <a:stretch>
                  <a:fillRect b="-3541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6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Na</a:t>
            </a:r>
            <a:r>
              <a:rPr lang="en-PH" sz="2800" dirty="0" smtClean="0"/>
              <a:t>ï</a:t>
            </a:r>
            <a:r>
              <a:rPr lang="en" sz="2800" dirty="0" smtClean="0"/>
              <a:t>ve Bayes Classifier</a:t>
            </a:r>
            <a:endParaRPr lang="en" sz="2800" dirty="0"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07504" y="1128142"/>
            <a:ext cx="8856984" cy="30277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  <a:buFont typeface="Montserrat"/>
              <a:buChar char="-"/>
            </a:pP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ontserrat"/>
                <a:cs typeface="Montserrat"/>
                <a:sym typeface="Montserrat"/>
              </a:rPr>
              <a:t>Returns a </a:t>
            </a:r>
            <a:r>
              <a:rPr lang="en-PH" sz="2000" b="1" dirty="0" smtClean="0">
                <a:solidFill>
                  <a:srgbClr val="535353"/>
                </a:solidFill>
                <a:latin typeface="Montserrat" charset="0"/>
                <a:ea typeface="Montserrat"/>
                <a:cs typeface="Montserrat"/>
                <a:sym typeface="Montserrat"/>
              </a:rPr>
              <a:t>MAP prediction</a:t>
            </a: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ontserrat"/>
                <a:cs typeface="Montserrat"/>
                <a:sym typeface="Montserrat"/>
              </a:rPr>
              <a:t>, where the posterior (conditional) probabilities are computed under the </a:t>
            </a:r>
            <a:r>
              <a:rPr lang="en-PH" sz="2000" b="1" dirty="0" smtClean="0">
                <a:solidFill>
                  <a:srgbClr val="535353"/>
                </a:solidFill>
                <a:latin typeface="Montserrat" charset="0"/>
                <a:ea typeface="Montserrat"/>
                <a:cs typeface="Montserrat"/>
                <a:sym typeface="Montserrat"/>
              </a:rPr>
              <a:t>strong assumption of conditional independence</a:t>
            </a:r>
            <a:r>
              <a:rPr lang="en-PH" sz="2000" dirty="0" smtClean="0">
                <a:solidFill>
                  <a:srgbClr val="535353"/>
                </a:solidFill>
                <a:latin typeface="Montserrat" charset="0"/>
                <a:ea typeface="Montserrat"/>
                <a:cs typeface="Montserrat"/>
                <a:sym typeface="Montserrat"/>
              </a:rPr>
              <a:t> between features given the class label. </a:t>
            </a:r>
          </a:p>
          <a:p>
            <a:pPr marL="228600">
              <a:lnSpc>
                <a:spcPct val="115000"/>
              </a:lnSpc>
              <a:spcAft>
                <a:spcPts val="1200"/>
              </a:spcAft>
              <a:buClr>
                <a:srgbClr val="535353"/>
              </a:buClr>
            </a:pPr>
            <a:endParaRPr lang="en-PH" sz="2000" dirty="0" smtClean="0">
              <a:solidFill>
                <a:srgbClr val="535353"/>
              </a:solidFill>
              <a:latin typeface="Montserrat" charset="0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547664" y="2571750"/>
                <a:ext cx="5749203" cy="1485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sub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𝑀𝐴𝑃</m:t>
                          </m:r>
                        </m:sub>
                      </m:sSub>
                      <m:r>
                        <a:rPr lang="en-PH" sz="24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40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argmax</m:t>
                          </m:r>
                        </m:e>
                        <m:sub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∈</m:t>
                          </m:r>
                          <m:r>
                            <a:rPr lang="en-PH" sz="24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𝐶𝑙𝑎𝑠𝑠𝑒𝑠</m:t>
                          </m:r>
                        </m:sub>
                      </m:sSub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𝑐</m:t>
                      </m:r>
                      <m:r>
                        <a:rPr lang="en-PH" sz="24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PH" sz="240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𝑖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=1</m:t>
                          </m:r>
                        </m:sub>
                        <m:sup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𝑑</m:t>
                          </m:r>
                        </m:sup>
                        <m:e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4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|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4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4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571750"/>
                <a:ext cx="5749203" cy="1485343"/>
              </a:xfrm>
              <a:prstGeom prst="rect">
                <a:avLst/>
              </a:prstGeom>
              <a:blipFill rotWithShape="1">
                <a:blip r:embed="rId3"/>
                <a:stretch>
                  <a:fillRect r="-63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3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CMC 1663.JPG"/>
          <p:cNvPicPr preferRelativeResize="0"/>
          <p:nvPr/>
        </p:nvPicPr>
        <p:blipFill rotWithShape="1">
          <a:blip r:embed="rId3">
            <a:alphaModFix/>
          </a:blip>
          <a:srcRect l="24925" t="23055" r="29715" b="25743"/>
          <a:stretch/>
        </p:blipFill>
        <p:spPr>
          <a:xfrm>
            <a:off x="6123825" y="0"/>
            <a:ext cx="3037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90500" y="350000"/>
            <a:ext cx="5219700" cy="3697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r>
              <a:rPr lang="en" sz="4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Inspiring women to excel in technology careers</a:t>
            </a:r>
            <a:r>
              <a:rPr lang="en" sz="30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l="5060" b="7621"/>
          <a:stretch/>
        </p:blipFill>
        <p:spPr>
          <a:xfrm>
            <a:off x="5619975" y="-21275"/>
            <a:ext cx="3524021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50107" r="4215"/>
          <a:stretch/>
        </p:blipFill>
        <p:spPr>
          <a:xfrm>
            <a:off x="5619970" y="21274"/>
            <a:ext cx="352402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WWCLOGOMANILA-Re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Na</a:t>
            </a:r>
            <a:r>
              <a:rPr lang="en-PH" sz="2800" dirty="0" smtClean="0"/>
              <a:t>ï</a:t>
            </a:r>
            <a:r>
              <a:rPr lang="en" sz="2800" dirty="0" smtClean="0"/>
              <a:t>ve Bayes Classifier</a:t>
            </a:r>
            <a:endParaRPr lang="e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211960" y="145830"/>
                <a:ext cx="4860690" cy="1248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>
                  <a:lnSpc>
                    <a:spcPct val="115000"/>
                  </a:lnSpc>
                  <a:spcAft>
                    <a:spcPts val="1200"/>
                  </a:spcAft>
                  <a:buClr>
                    <a:srgbClr val="53535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000" i="1" smtClean="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</m:e>
                        <m:sub>
                          <m: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𝑀𝐴𝑃</m:t>
                          </m:r>
                        </m:sub>
                      </m:sSub>
                      <m:r>
                        <a:rPr lang="en-PH" sz="2000" i="1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=</m:t>
                      </m:r>
                      <m:sSub>
                        <m:sSubPr>
                          <m:ctrlP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000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argmax</m:t>
                          </m:r>
                        </m:e>
                        <m:sub>
                          <m: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𝑐</m:t>
                          </m:r>
                          <m: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∈</m:t>
                          </m:r>
                          <m:r>
                            <a:rPr lang="en-PH" sz="2000" i="1">
                              <a:solidFill>
                                <a:srgbClr val="535353"/>
                              </a:solidFill>
                              <a:latin typeface="Cambria Math"/>
                              <a:ea typeface="Montserrat"/>
                              <a:cs typeface="Montserrat"/>
                              <a:sym typeface="Montserrat"/>
                            </a:rPr>
                            <m:t>𝐶𝑙𝑎𝑠𝑠𝑒𝑠</m:t>
                          </m:r>
                        </m:sub>
                      </m:sSub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𝑃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(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𝑐</m:t>
                      </m:r>
                      <m:r>
                        <a:rPr lang="en-PH" sz="2000" b="0" i="1" smtClean="0">
                          <a:solidFill>
                            <a:srgbClr val="535353"/>
                          </a:solidFill>
                          <a:latin typeface="Cambria Math"/>
                          <a:ea typeface="Montserrat"/>
                          <a:cs typeface="Montserrat"/>
                          <a:sym typeface="Montserrat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PH" sz="200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𝑖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=1</m:t>
                          </m:r>
                        </m:sub>
                        <m:sup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𝑑</m:t>
                          </m:r>
                        </m:sup>
                        <m:e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𝑃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(</m:t>
                          </m:r>
                          <m:sSub>
                            <m:sSubPr>
                              <m:ctrlPr>
                                <a:rPr lang="en-PH" sz="20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PH" sz="20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2000" b="0" i="1" smtClean="0">
                                  <a:solidFill>
                                    <a:srgbClr val="535353"/>
                                  </a:solidFill>
                                  <a:latin typeface="Cambria Math"/>
                                  <a:sym typeface="Montserra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|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𝑐</m:t>
                          </m:r>
                          <m:r>
                            <a:rPr lang="en-PH" sz="2000" b="0" i="1" smtClean="0">
                              <a:solidFill>
                                <a:srgbClr val="535353"/>
                              </a:solidFill>
                              <a:latin typeface="Cambria Math"/>
                              <a:sym typeface="Montserra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800" dirty="0">
                  <a:solidFill>
                    <a:srgbClr val="53535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45830"/>
                <a:ext cx="4860690" cy="1248675"/>
              </a:xfrm>
              <a:prstGeom prst="rect">
                <a:avLst/>
              </a:prstGeom>
              <a:blipFill rotWithShape="1">
                <a:blip r:embed="rId3"/>
                <a:stretch>
                  <a:fillRect r="-37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7" t="33333" r="28854" b="26481"/>
          <a:stretch/>
        </p:blipFill>
        <p:spPr bwMode="auto">
          <a:xfrm>
            <a:off x="1547664" y="1283386"/>
            <a:ext cx="5400600" cy="2944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6289" y="4414341"/>
            <a:ext cx="825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>
                <a:latin typeface="Montserrat" charset="0"/>
              </a:rPr>
              <a:t>Will a Red domestic SUV be likely to be stolen or not?</a:t>
            </a:r>
            <a:endParaRPr lang="en-PH" sz="24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1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39"/>
          <p:cNvSpPr txBox="1"/>
          <p:nvPr/>
        </p:nvSpPr>
        <p:spPr>
          <a:xfrm>
            <a:off x="506500" y="699542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4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endParaRPr lang="en" sz="44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EXERCISE</a:t>
            </a:r>
            <a:endParaRPr lang="en-PH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8" t="38119" r="18285" b="13954"/>
          <a:stretch/>
        </p:blipFill>
        <p:spPr bwMode="auto">
          <a:xfrm>
            <a:off x="251520" y="987574"/>
            <a:ext cx="533396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88633" y="1059582"/>
            <a:ext cx="34198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PH" sz="2000" dirty="0" smtClean="0">
                <a:latin typeface="Montserrat" charset="0"/>
              </a:rPr>
              <a:t>Count the statistics.</a:t>
            </a:r>
          </a:p>
          <a:p>
            <a:pPr marL="342900" lvl="1" indent="-342900">
              <a:buAutoNum type="arabicPeriod"/>
            </a:pPr>
            <a:endParaRPr lang="en-PH" sz="2000" dirty="0" smtClean="0">
              <a:latin typeface="Montserrat" charset="0"/>
            </a:endParaRPr>
          </a:p>
          <a:p>
            <a:pPr marL="342900" indent="-342900">
              <a:buAutoNum type="arabicPeriod"/>
            </a:pPr>
            <a:r>
              <a:rPr lang="en-PH" sz="2000" dirty="0" smtClean="0">
                <a:latin typeface="Montserrat" charset="0"/>
              </a:rPr>
              <a:t>Will John play tennis if the outlook is sunny, humidity is high, and wind is strong?</a:t>
            </a:r>
          </a:p>
          <a:p>
            <a:pPr marL="342900" indent="-342900">
              <a:buAutoNum type="arabicPeriod"/>
            </a:pPr>
            <a:endParaRPr lang="en-PH" sz="2000" dirty="0">
              <a:latin typeface="Montserrat" charset="0"/>
            </a:endParaRPr>
          </a:p>
          <a:p>
            <a:pPr marL="342900" indent="-342900">
              <a:buAutoNum type="arabicPeriod"/>
            </a:pPr>
            <a:r>
              <a:rPr lang="en-PH" sz="2000" dirty="0" smtClean="0">
                <a:latin typeface="Montserrat" charset="0"/>
              </a:rPr>
              <a:t>What about when it’s rainy, highly humid, and not windy?</a:t>
            </a:r>
            <a:endParaRPr lang="en-PH" sz="2000" dirty="0"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1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06500" y="153555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" sz="2400" dirty="0" smtClean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Lecture by </a:t>
            </a:r>
            <a:r>
              <a:rPr lang="en-PH" sz="2400" dirty="0"/>
              <a:t>Victor </a:t>
            </a:r>
            <a:r>
              <a:rPr lang="en-PH" sz="2400" dirty="0" err="1" smtClean="0"/>
              <a:t>Lavrenko</a:t>
            </a:r>
            <a:r>
              <a:rPr lang="en-PH" sz="2400" dirty="0"/>
              <a:t> </a:t>
            </a:r>
            <a:r>
              <a:rPr lang="en-PH" sz="2400" dirty="0" smtClean="0"/>
              <a:t>(</a:t>
            </a:r>
            <a:r>
              <a:rPr lang="en-PH" sz="2400" dirty="0" err="1" smtClean="0"/>
              <a:t>Youtube</a:t>
            </a:r>
            <a:r>
              <a:rPr lang="en-PH" sz="2400" dirty="0" smtClean="0"/>
              <a:t>)</a:t>
            </a:r>
          </a:p>
          <a:p>
            <a:pPr lvl="0" algn="ctr">
              <a:buClr>
                <a:srgbClr val="535353"/>
              </a:buClr>
              <a:buSzPct val="25000"/>
            </a:pPr>
            <a:r>
              <a:rPr lang="en-PH" sz="2400" dirty="0" smtClean="0"/>
              <a:t>Random Forests Video by </a:t>
            </a:r>
            <a:r>
              <a:rPr lang="en-PH" sz="2400" dirty="0" err="1"/>
              <a:t>S</a:t>
            </a:r>
            <a:r>
              <a:rPr lang="en-PH" sz="2400" dirty="0" err="1" smtClean="0"/>
              <a:t>iraj</a:t>
            </a:r>
            <a:r>
              <a:rPr lang="en-PH" sz="2400" dirty="0" smtClean="0"/>
              <a:t> </a:t>
            </a:r>
            <a:r>
              <a:rPr lang="en-PH" sz="2400" dirty="0" err="1" smtClean="0"/>
              <a:t>Raval</a:t>
            </a:r>
            <a:endParaRPr lang="en-PH" sz="2400" dirty="0" smtClean="0"/>
          </a:p>
          <a:p>
            <a:pPr lvl="0" algn="ctr">
              <a:buClr>
                <a:srgbClr val="535353"/>
              </a:buClr>
              <a:buSzPct val="25000"/>
            </a:pPr>
            <a:endParaRPr lang="en" sz="2400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58850" y="547200"/>
            <a:ext cx="8226300" cy="17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9600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T.I.L.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02950" y="2480125"/>
            <a:ext cx="7690500" cy="8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SHARE IT!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In front!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On Twitter: @wwcodemanila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Or FB: fb.com/wwcodemanila</a:t>
            </a:r>
          </a:p>
          <a:p>
            <a:pPr lvl="0" algn="ctr" rtl="0">
              <a:spcBef>
                <a:spcPts val="0"/>
              </a:spcBef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Don’t forget to tag WWCodeManila so we can retweet or share it.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endParaRPr lang="en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346025"/>
            <a:ext cx="9144000" cy="45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Feedback Form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https://goo.gl/YzSqcS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Montserrat"/>
              <a:buNone/>
            </a:pPr>
            <a:endParaRPr sz="3000" b="1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rate the event on meetup.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Montserrat"/>
              <a:buNone/>
            </a:pPr>
            <a:r>
              <a:rPr lang="en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 helpful. It is best to just tell your concerns via the feedback form. We are a building a community not a Yelp restaurant.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Copy of WWCode_Logo.jpg"/>
          <p:cNvPicPr preferRelativeResize="0"/>
          <p:nvPr/>
        </p:nvPicPr>
        <p:blipFill rotWithShape="1">
          <a:blip r:embed="rId3">
            <a:alphaModFix amt="4000"/>
          </a:blip>
          <a:srcRect t="7294" b="7294"/>
          <a:stretch/>
        </p:blipFill>
        <p:spPr>
          <a:xfrm>
            <a:off x="-1" y="346035"/>
            <a:ext cx="9232200" cy="4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0" y="269825"/>
            <a:ext cx="9144000" cy="40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B"/>
              </a:buClr>
              <a:buSzPct val="25000"/>
              <a:buFont typeface="Montserrat"/>
              <a:buNone/>
            </a:pPr>
            <a:r>
              <a:rPr lang="en" sz="8000" b="1" i="0" u="none" strike="noStrike" cap="none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THANK YOU :)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 b="1" i="0" u="none" strike="noStrike" cap="none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1379795_703121879717441_1663814019_n.jpg"/>
          <p:cNvPicPr preferRelativeResize="0"/>
          <p:nvPr/>
        </p:nvPicPr>
        <p:blipFill rotWithShape="1">
          <a:blip r:embed="rId3">
            <a:alphaModFix/>
          </a:blip>
          <a:srcRect l="25514" t="3335" r="33993" b="48400"/>
          <a:stretch/>
        </p:blipFill>
        <p:spPr>
          <a:xfrm>
            <a:off x="6283737" y="0"/>
            <a:ext cx="28813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125" y="153550"/>
            <a:ext cx="5652600" cy="42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OUR VISION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4C4C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C4C4B"/>
                </a:solidFill>
                <a:latin typeface="Montserrat"/>
                <a:ea typeface="Montserrat"/>
                <a:cs typeface="Montserrat"/>
                <a:sym typeface="Montserrat"/>
              </a:rPr>
              <a:t>A world where women are representative as technical executives, founders, VCs, board members and software engineers. 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777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725" y="0"/>
            <a:ext cx="342899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WCLOGOMANILA-R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175" y="4355921"/>
            <a:ext cx="1009324" cy="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STUDY GROUP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Study groups are events where women can come together and help each other learn and understand a specific programming language, technology, or anything related to coding or engineering.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1275" y="2570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/>
              <a:t>GUIDELINES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 question, just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ask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If you have an idea, </a:t>
            </a: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share it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Make friends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 and learn from your study groupmates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rgbClr val="535353"/>
              </a:buClr>
              <a:buFont typeface="Montserrat"/>
              <a:buChar char="-"/>
            </a:pPr>
            <a:r>
              <a:rPr lang="en" b="1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Do not </a:t>
            </a:r>
            <a:r>
              <a:rPr lang="en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recruit or promote your business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Code Teal Ba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2731</Words>
  <Application>Microsoft Office PowerPoint</Application>
  <PresentationFormat>On-screen Show (16:9)</PresentationFormat>
  <Paragraphs>260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Montserrat</vt:lpstr>
      <vt:lpstr>Cambria Math</vt:lpstr>
      <vt:lpstr>Noto Symbol</vt:lpstr>
      <vt:lpstr>Questrial</vt:lpstr>
      <vt:lpstr>Wingdings</vt:lpstr>
      <vt:lpstr>simple-light-2</vt:lpstr>
      <vt:lpstr>simple-light-2</vt:lpstr>
      <vt:lpstr>simple-light</vt:lpstr>
      <vt:lpstr>WWCode Teal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GROUP</vt:lpstr>
      <vt:lpstr>GUIDELINES</vt:lpstr>
      <vt:lpstr>AGENDA</vt:lpstr>
      <vt:lpstr>PowerPoint Presentation</vt:lpstr>
      <vt:lpstr>PowerPoint Presentation</vt:lpstr>
      <vt:lpstr>Probability for ML</vt:lpstr>
      <vt:lpstr>Terminology</vt:lpstr>
      <vt:lpstr>Terminology</vt:lpstr>
      <vt:lpstr>Terminology</vt:lpstr>
      <vt:lpstr>Terminology</vt:lpstr>
      <vt:lpstr>Terminology</vt:lpstr>
      <vt:lpstr>Terminology</vt:lpstr>
      <vt:lpstr>Terminology (Summary)</vt:lpstr>
      <vt:lpstr>Terminology (Summary)</vt:lpstr>
      <vt:lpstr>Terminology (Summary)</vt:lpstr>
      <vt:lpstr>Terminology (Summary)</vt:lpstr>
      <vt:lpstr>Probability Functions</vt:lpstr>
      <vt:lpstr>Probability Functions</vt:lpstr>
      <vt:lpstr>Probability Functions</vt:lpstr>
      <vt:lpstr>Probability Functions</vt:lpstr>
      <vt:lpstr>Probability Functions</vt:lpstr>
      <vt:lpstr>Probability Functions</vt:lpstr>
      <vt:lpstr>Probability Functions</vt:lpstr>
      <vt:lpstr>Conditional and Unconditional Probabilities</vt:lpstr>
      <vt:lpstr>Conditional and Unconditional Probabilities</vt:lpstr>
      <vt:lpstr>Conditional and Unconditional Probabilities</vt:lpstr>
      <vt:lpstr>Aposteriori (conditional) Probability</vt:lpstr>
      <vt:lpstr>Aposteriori (conditional) Probability</vt:lpstr>
      <vt:lpstr>Aposteriori (conditional) Probability</vt:lpstr>
      <vt:lpstr>Aposteriori (conditional) Probability</vt:lpstr>
      <vt:lpstr>Quick Exercise 1</vt:lpstr>
      <vt:lpstr>Useful Property</vt:lpstr>
      <vt:lpstr>Useful Property</vt:lpstr>
      <vt:lpstr>Bayes’ Theorem</vt:lpstr>
      <vt:lpstr>Bayesian Prediction</vt:lpstr>
      <vt:lpstr>Example</vt:lpstr>
      <vt:lpstr>Exercise 3</vt:lpstr>
      <vt:lpstr>Maximum Aposteriori Prediction (MAP)</vt:lpstr>
      <vt:lpstr>Maximum Aposteriori Prediction (MAP)</vt:lpstr>
      <vt:lpstr>Exercise 4</vt:lpstr>
      <vt:lpstr>The Problem with Bayesian Prediction</vt:lpstr>
      <vt:lpstr>The Problem with Bayesian Prediction</vt:lpstr>
      <vt:lpstr>The Problem with Bayesian Prediction</vt:lpstr>
      <vt:lpstr>Independence</vt:lpstr>
      <vt:lpstr>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Naïve Bayes Classifier</vt:lpstr>
      <vt:lpstr>Naïve Bayes Classifier</vt:lpstr>
      <vt:lpstr>EXERCISE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 Tingzon</dc:creator>
  <cp:lastModifiedBy>Issa Tingzon</cp:lastModifiedBy>
  <cp:revision>319</cp:revision>
  <dcterms:modified xsi:type="dcterms:W3CDTF">2017-08-26T08:54:07Z</dcterms:modified>
</cp:coreProperties>
</file>